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5143500" cx="9144000"/>
  <p:notesSz cx="6858000" cy="9144000"/>
  <p:embeddedFontLst>
    <p:embeddedFont>
      <p:font typeface="Architects Daughter"/>
      <p:regular r:id="rId22"/>
    </p:embeddedFont>
    <p:embeddedFont>
      <p:font typeface="Proxima Nova"/>
      <p:regular r:id="rId23"/>
      <p:bold r:id="rId24"/>
      <p:italic r:id="rId25"/>
      <p:boldItalic r:id="rId26"/>
    </p:embeddedFont>
    <p:embeddedFont>
      <p:font typeface="Lobster"/>
      <p:regular r:id="rId27"/>
    </p:embeddedFont>
    <p:embeddedFont>
      <p:font typeface="Merriweather"/>
      <p:regular r:id="rId28"/>
      <p:bold r:id="rId29"/>
      <p:italic r:id="rId30"/>
      <p:boldItalic r:id="rId31"/>
    </p:embeddedFont>
    <p:embeddedFont>
      <p:font typeface="Alfa Slab One"/>
      <p:regular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rchitectsDaughter-regular.fntdata"/><Relationship Id="rId21" Type="http://schemas.openxmlformats.org/officeDocument/2006/relationships/slide" Target="slides/slide17.xml"/><Relationship Id="rId24" Type="http://schemas.openxmlformats.org/officeDocument/2006/relationships/font" Target="fonts/ProximaNova-bold.fntdata"/><Relationship Id="rId23"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boldItalic.fntdata"/><Relationship Id="rId25" Type="http://schemas.openxmlformats.org/officeDocument/2006/relationships/font" Target="fonts/ProximaNova-italic.fntdata"/><Relationship Id="rId28" Type="http://schemas.openxmlformats.org/officeDocument/2006/relationships/font" Target="fonts/Merriweather-regular.fntdata"/><Relationship Id="rId27" Type="http://schemas.openxmlformats.org/officeDocument/2006/relationships/font" Target="fonts/Lobster-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erriweather-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erriweather-boldItalic.fntdata"/><Relationship Id="rId30" Type="http://schemas.openxmlformats.org/officeDocument/2006/relationships/font" Target="fonts/Merriweather-italic.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AlfaSlabOne-regular.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4477a4d3b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4477a4d3b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c296a1b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c296a1b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659781863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659781863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98474a3f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98474a3f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88987485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88987485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88987485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88987485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89bb80917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89bb80917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c183254a1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c183254a1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c183254a1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c183254a1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d27ff13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d27ff13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af2c5626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af2c5626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8882f8b85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8882f8b85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c183254a1_1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c183254a1_1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c183254a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c183254a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c183254a1_1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c183254a1_1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88987485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88987485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88987485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88987485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gradFill>
          <a:gsLst>
            <a:gs pos="0">
              <a:srgbClr val="F2F2F2"/>
            </a:gs>
            <a:gs pos="100000">
              <a:srgbClr val="A6A6A6"/>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s://drive.google.com/file/d/18BgqiIWV8SQ2bidqOegY-y-c6htpshxh/view?usp=sharing" TargetMode="External"/><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1.pn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5" name="Shape 55"/>
        <p:cNvGrpSpPr/>
        <p:nvPr/>
      </p:nvGrpSpPr>
      <p:grpSpPr>
        <a:xfrm>
          <a:off x="0" y="0"/>
          <a:ext cx="0" cy="0"/>
          <a:chOff x="0" y="0"/>
          <a:chExt cx="0" cy="0"/>
        </a:xfrm>
      </p:grpSpPr>
      <p:sp>
        <p:nvSpPr>
          <p:cNvPr id="56" name="Google Shape;56;p13"/>
          <p:cNvSpPr txBox="1"/>
          <p:nvPr/>
        </p:nvSpPr>
        <p:spPr>
          <a:xfrm>
            <a:off x="21050" y="28275"/>
            <a:ext cx="9213300" cy="13284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5400">
                <a:solidFill>
                  <a:srgbClr val="1C3AA9"/>
                </a:solidFill>
                <a:latin typeface="Alfa Slab One"/>
                <a:ea typeface="Alfa Slab One"/>
                <a:cs typeface="Alfa Slab One"/>
                <a:sym typeface="Alfa Slab One"/>
              </a:rPr>
              <a:t>MPJH Course Selection</a:t>
            </a:r>
            <a:endParaRPr/>
          </a:p>
          <a:p>
            <a:pPr indent="0" lvl="0" marL="0" rtl="0" algn="l">
              <a:spcBef>
                <a:spcPts val="0"/>
              </a:spcBef>
              <a:spcAft>
                <a:spcPts val="0"/>
              </a:spcAft>
              <a:buNone/>
            </a:pPr>
            <a:r>
              <a:t/>
            </a:r>
            <a:endParaRPr/>
          </a:p>
        </p:txBody>
      </p:sp>
      <p:sp>
        <p:nvSpPr>
          <p:cNvPr id="57" name="Google Shape;57;p13"/>
          <p:cNvSpPr txBox="1"/>
          <p:nvPr/>
        </p:nvSpPr>
        <p:spPr>
          <a:xfrm>
            <a:off x="1780425" y="1080975"/>
            <a:ext cx="5306100" cy="6996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 sz="2400">
                <a:solidFill>
                  <a:schemeClr val="accent5"/>
                </a:solidFill>
                <a:latin typeface="Proxima Nova"/>
                <a:ea typeface="Proxima Nova"/>
                <a:cs typeface="Proxima Nova"/>
                <a:sym typeface="Proxima Nova"/>
              </a:rPr>
              <a:t>Incoming 7th grade</a:t>
            </a:r>
            <a:endParaRPr b="1" sz="2400">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a:p>
        </p:txBody>
      </p:sp>
      <p:sp>
        <p:nvSpPr>
          <p:cNvPr id="58" name="Google Shape;58;p13"/>
          <p:cNvSpPr txBox="1"/>
          <p:nvPr/>
        </p:nvSpPr>
        <p:spPr>
          <a:xfrm>
            <a:off x="1656775" y="4182475"/>
            <a:ext cx="6132600" cy="756000"/>
          </a:xfrm>
          <a:prstGeom prst="rect">
            <a:avLst/>
          </a:prstGeom>
          <a:noFill/>
          <a:ln>
            <a:noFill/>
          </a:ln>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600">
                <a:latin typeface="Merriweather"/>
                <a:ea typeface="Merriweather"/>
                <a:cs typeface="Merriweather"/>
                <a:sym typeface="Merriweather"/>
              </a:rPr>
              <a:t>EAGLES ARE:</a:t>
            </a:r>
            <a:endParaRPr sz="1600">
              <a:latin typeface="Merriweather"/>
              <a:ea typeface="Merriweather"/>
              <a:cs typeface="Merriweather"/>
              <a:sym typeface="Merriweather"/>
            </a:endParaRPr>
          </a:p>
          <a:p>
            <a:pPr indent="0" lvl="0" marL="0" rtl="0" algn="ctr">
              <a:lnSpc>
                <a:spcPct val="138000"/>
              </a:lnSpc>
              <a:spcBef>
                <a:spcPts val="600"/>
              </a:spcBef>
              <a:spcAft>
                <a:spcPts val="0"/>
              </a:spcAft>
              <a:buNone/>
            </a:pPr>
            <a:r>
              <a:rPr b="1" lang="en">
                <a:solidFill>
                  <a:schemeClr val="accent5"/>
                </a:solidFill>
                <a:latin typeface="Merriweather"/>
                <a:ea typeface="Merriweather"/>
                <a:cs typeface="Merriweather"/>
                <a:sym typeface="Merriweather"/>
              </a:rPr>
              <a:t>T</a:t>
            </a:r>
            <a:r>
              <a:rPr lang="en">
                <a:latin typeface="Merriweather"/>
                <a:ea typeface="Merriweather"/>
                <a:cs typeface="Merriweather"/>
                <a:sym typeface="Merriweather"/>
              </a:rPr>
              <a:t>rustworthy </a:t>
            </a:r>
            <a:r>
              <a:rPr b="1" lang="en">
                <a:solidFill>
                  <a:schemeClr val="accent5"/>
                </a:solidFill>
                <a:latin typeface="Merriweather"/>
                <a:ea typeface="Merriweather"/>
                <a:cs typeface="Merriweather"/>
                <a:sym typeface="Merriweather"/>
              </a:rPr>
              <a:t>A</a:t>
            </a:r>
            <a:r>
              <a:rPr lang="en">
                <a:latin typeface="Merriweather"/>
                <a:ea typeface="Merriweather"/>
                <a:cs typeface="Merriweather"/>
                <a:sym typeface="Merriweather"/>
              </a:rPr>
              <a:t>ccepting </a:t>
            </a:r>
            <a:r>
              <a:rPr b="1" lang="en">
                <a:solidFill>
                  <a:schemeClr val="accent5"/>
                </a:solidFill>
                <a:latin typeface="Merriweather"/>
                <a:ea typeface="Merriweather"/>
                <a:cs typeface="Merriweather"/>
                <a:sym typeface="Merriweather"/>
              </a:rPr>
              <a:t>L</a:t>
            </a:r>
            <a:r>
              <a:rPr lang="en">
                <a:latin typeface="Merriweather"/>
                <a:ea typeface="Merriweather"/>
                <a:cs typeface="Merriweather"/>
                <a:sym typeface="Merriweather"/>
              </a:rPr>
              <a:t>eading </a:t>
            </a:r>
            <a:r>
              <a:rPr b="1" lang="en">
                <a:solidFill>
                  <a:schemeClr val="accent5"/>
                </a:solidFill>
                <a:latin typeface="Merriweather"/>
                <a:ea typeface="Merriweather"/>
                <a:cs typeface="Merriweather"/>
                <a:sym typeface="Merriweather"/>
              </a:rPr>
              <a:t>O</a:t>
            </a:r>
            <a:r>
              <a:rPr lang="en">
                <a:latin typeface="Merriweather"/>
                <a:ea typeface="Merriweather"/>
                <a:cs typeface="Merriweather"/>
                <a:sym typeface="Merriweather"/>
              </a:rPr>
              <a:t>ptimistic </a:t>
            </a:r>
            <a:r>
              <a:rPr b="1" lang="en">
                <a:solidFill>
                  <a:schemeClr val="accent5"/>
                </a:solidFill>
                <a:latin typeface="Merriweather"/>
                <a:ea typeface="Merriweather"/>
                <a:cs typeface="Merriweather"/>
                <a:sym typeface="Merriweather"/>
              </a:rPr>
              <a:t>N</a:t>
            </a:r>
            <a:r>
              <a:rPr lang="en">
                <a:latin typeface="Merriweather"/>
                <a:ea typeface="Merriweather"/>
                <a:cs typeface="Merriweather"/>
                <a:sym typeface="Merriweather"/>
              </a:rPr>
              <a:t>oble </a:t>
            </a:r>
            <a:r>
              <a:rPr b="1" lang="en">
                <a:solidFill>
                  <a:schemeClr val="accent5"/>
                </a:solidFill>
                <a:latin typeface="Merriweather"/>
                <a:ea typeface="Merriweather"/>
                <a:cs typeface="Merriweather"/>
                <a:sym typeface="Merriweather"/>
              </a:rPr>
              <a:t>S</a:t>
            </a:r>
            <a:r>
              <a:rPr lang="en">
                <a:latin typeface="Merriweather"/>
                <a:ea typeface="Merriweather"/>
                <a:cs typeface="Merriweather"/>
                <a:sym typeface="Merriweather"/>
              </a:rPr>
              <a:t>cholarly</a:t>
            </a:r>
            <a:endParaRPr>
              <a:latin typeface="Merriweather"/>
              <a:ea typeface="Merriweather"/>
              <a:cs typeface="Merriweather"/>
              <a:sym typeface="Merriweather"/>
            </a:endParaRPr>
          </a:p>
          <a:p>
            <a:pPr indent="0" lvl="0" marL="0" rtl="0" algn="l">
              <a:spcBef>
                <a:spcPts val="600"/>
              </a:spcBef>
              <a:spcAft>
                <a:spcPts val="0"/>
              </a:spcAft>
              <a:buNone/>
            </a:pPr>
            <a:r>
              <a:t/>
            </a:r>
            <a:endParaRPr/>
          </a:p>
        </p:txBody>
      </p:sp>
      <p:pic>
        <p:nvPicPr>
          <p:cNvPr id="59" name="Google Shape;59;p13"/>
          <p:cNvPicPr preferRelativeResize="0"/>
          <p:nvPr/>
        </p:nvPicPr>
        <p:blipFill rotWithShape="1">
          <a:blip r:embed="rId3">
            <a:alphaModFix/>
          </a:blip>
          <a:srcRect b="11306" l="0" r="0" t="15748"/>
          <a:stretch/>
        </p:blipFill>
        <p:spPr>
          <a:xfrm>
            <a:off x="840575" y="1681375"/>
            <a:ext cx="7313000" cy="2501100"/>
          </a:xfrm>
          <a:prstGeom prst="rect">
            <a:avLst/>
          </a:prstGeom>
          <a:noFill/>
          <a:ln>
            <a:noFill/>
          </a:ln>
        </p:spPr>
      </p:pic>
      <p:pic>
        <p:nvPicPr>
          <p:cNvPr id="60" name="Google Shape;60;p13"/>
          <p:cNvPicPr preferRelativeResize="0"/>
          <p:nvPr/>
        </p:nvPicPr>
        <p:blipFill rotWithShape="1">
          <a:blip r:embed="rId4">
            <a:alphaModFix/>
          </a:blip>
          <a:srcRect b="16113" l="6076" r="6868" t="15868"/>
          <a:stretch/>
        </p:blipFill>
        <p:spPr>
          <a:xfrm>
            <a:off x="113050" y="3032025"/>
            <a:ext cx="2557625" cy="1998300"/>
          </a:xfrm>
          <a:prstGeom prst="rect">
            <a:avLst/>
          </a:prstGeom>
          <a:noFill/>
          <a:ln>
            <a:noFill/>
          </a:ln>
        </p:spPr>
      </p:pic>
      <p:sp>
        <p:nvSpPr>
          <p:cNvPr id="61" name="Google Shape;61;p13"/>
          <p:cNvSpPr/>
          <p:nvPr/>
        </p:nvSpPr>
        <p:spPr>
          <a:xfrm>
            <a:off x="113050" y="70650"/>
            <a:ext cx="8895000" cy="4995000"/>
          </a:xfrm>
          <a:prstGeom prst="rect">
            <a:avLst/>
          </a:prstGeom>
          <a:noFill/>
          <a:ln cap="flat" cmpd="sng" w="7620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2"/>
          <p:cNvSpPr txBox="1"/>
          <p:nvPr>
            <p:ph type="title"/>
          </p:nvPr>
        </p:nvSpPr>
        <p:spPr>
          <a:xfrm>
            <a:off x="535775" y="-616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Electives </a:t>
            </a:r>
            <a:br>
              <a:rPr lang="en">
                <a:solidFill>
                  <a:srgbClr val="A61C00"/>
                </a:solidFill>
              </a:rPr>
            </a:br>
            <a:endParaRPr sz="1800">
              <a:solidFill>
                <a:srgbClr val="A61C00"/>
              </a:solidFill>
            </a:endParaRPr>
          </a:p>
        </p:txBody>
      </p:sp>
      <p:sp>
        <p:nvSpPr>
          <p:cNvPr id="136" name="Google Shape;136;p22"/>
          <p:cNvSpPr txBox="1"/>
          <p:nvPr/>
        </p:nvSpPr>
        <p:spPr>
          <a:xfrm>
            <a:off x="3688775" y="3961525"/>
            <a:ext cx="2214600" cy="1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0000"/>
              </a:solidFill>
            </a:endParaRPr>
          </a:p>
        </p:txBody>
      </p:sp>
      <p:cxnSp>
        <p:nvCxnSpPr>
          <p:cNvPr id="137" name="Google Shape;137;p22"/>
          <p:cNvCxnSpPr/>
          <p:nvPr/>
        </p:nvCxnSpPr>
        <p:spPr>
          <a:xfrm>
            <a:off x="311700" y="574175"/>
            <a:ext cx="8322900" cy="28200"/>
          </a:xfrm>
          <a:prstGeom prst="straightConnector1">
            <a:avLst/>
          </a:prstGeom>
          <a:noFill/>
          <a:ln cap="flat" cmpd="sng" w="76200">
            <a:solidFill>
              <a:srgbClr val="FFFFFF"/>
            </a:solidFill>
            <a:prstDash val="solid"/>
            <a:round/>
            <a:headEnd len="med" w="med" type="none"/>
            <a:tailEnd len="med" w="med" type="none"/>
          </a:ln>
        </p:spPr>
      </p:cxnSp>
      <p:sp>
        <p:nvSpPr>
          <p:cNvPr id="138" name="Google Shape;138;p22"/>
          <p:cNvSpPr txBox="1"/>
          <p:nvPr/>
        </p:nvSpPr>
        <p:spPr>
          <a:xfrm>
            <a:off x="1694400" y="574175"/>
            <a:ext cx="7449600" cy="41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Career Investigation: </a:t>
            </a:r>
            <a:r>
              <a:rPr lang="en" sz="1200">
                <a:solidFill>
                  <a:srgbClr val="1C3AA9"/>
                </a:solidFill>
                <a:latin typeface="Proxima Nova"/>
                <a:ea typeface="Proxima Nova"/>
                <a:cs typeface="Proxima Nova"/>
                <a:sym typeface="Proxima Nova"/>
              </a:rPr>
              <a:t>The goal of this course is to create a foundation for success in high school, future studies, and careers in areas of Science, Technology, Engineering, and Mathematics; Business and Industry; Public Service; Arts and Humanities; and Multidisciplinary Studies. The students research labor market information, learn job-seeking skills, and create documents required for employment.</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LeadWorthy:</a:t>
            </a:r>
            <a:r>
              <a:rPr lang="en" sz="1200">
                <a:solidFill>
                  <a:srgbClr val="1C3AA9"/>
                </a:solidFill>
                <a:latin typeface="Proxima Nova"/>
                <a:ea typeface="Proxima Nova"/>
                <a:cs typeface="Proxima Nova"/>
                <a:sym typeface="Proxima Nova"/>
              </a:rPr>
              <a:t> This course helps students develop leadership and personal and business skills as they learn to be responsible members of their community.</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Publications: </a:t>
            </a:r>
            <a:r>
              <a:rPr lang="en" sz="1200">
                <a:solidFill>
                  <a:srgbClr val="1C3AA9"/>
                </a:solidFill>
                <a:latin typeface="Proxima Nova"/>
                <a:ea typeface="Proxima Nova"/>
                <a:cs typeface="Proxima Nova"/>
                <a:sym typeface="Proxima Nova"/>
              </a:rPr>
              <a:t>Students apply writing skills to the publication of the school yearbook.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ctr">
              <a:spcBef>
                <a:spcPts val="0"/>
              </a:spcBef>
              <a:spcAft>
                <a:spcPts val="0"/>
              </a:spcAft>
              <a:buNone/>
            </a:pPr>
            <a:r>
              <a:rPr b="1" lang="en" sz="1800">
                <a:solidFill>
                  <a:srgbClr val="1C3AA9"/>
                </a:solidFill>
                <a:latin typeface="Proxima Nova"/>
                <a:ea typeface="Proxima Nova"/>
                <a:cs typeface="Proxima Nova"/>
                <a:sym typeface="Proxima Nova"/>
              </a:rPr>
              <a:t>HIGH SCHOOL CREDIT:</a:t>
            </a:r>
            <a:endParaRPr b="1" sz="18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Career Launchpad</a:t>
            </a:r>
            <a:r>
              <a:rPr lang="en" sz="1200">
                <a:solidFill>
                  <a:srgbClr val="1C3AA9"/>
                </a:solidFill>
                <a:latin typeface="Proxima Nova"/>
                <a:ea typeface="Proxima Nova"/>
                <a:cs typeface="Proxima Nova"/>
                <a:sym typeface="Proxima Nova"/>
              </a:rPr>
              <a:t> - The goal of this project-based course is to give students an opportunity to become familiar with the different CTE programs offered by Katy ISD during high school. It will be a rotation of the programs to help students have a better understanding of what each course had to offer, so they are able to make informed decisions during their high school course selection/planning process.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rPr b="1" lang="en" sz="1200">
                <a:solidFill>
                  <a:srgbClr val="1C3AA9"/>
                </a:solidFill>
                <a:latin typeface="Proxima Nova"/>
                <a:ea typeface="Proxima Nova"/>
                <a:cs typeface="Proxima Nova"/>
                <a:sym typeface="Proxima Nova"/>
              </a:rPr>
              <a:t>Business Information Management</a:t>
            </a:r>
            <a:r>
              <a:rPr lang="en" sz="1200">
                <a:solidFill>
                  <a:srgbClr val="1C3AA9"/>
                </a:solidFill>
                <a:latin typeface="Proxima Nova"/>
                <a:ea typeface="Proxima Nova"/>
                <a:cs typeface="Proxima Nova"/>
                <a:sym typeface="Proxima Nova"/>
              </a:rPr>
              <a:t>- Students learn computer skill essentials for college and work readiness using the industry standard Microsoft Office Suite. Students produce a variety of Word documents create Excel spreadsheets and charts, develop and maintain Access databases, and design professional PowerPoint presentations. Outlook is introduced as a necessary skill in college and work. There are two programs of study in this cluster (Accounting &amp; Financial services and Business Management)</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rgbClr val="1C3AA9"/>
              </a:solidFill>
              <a:latin typeface="Proxima Nova"/>
              <a:ea typeface="Proxima Nova"/>
              <a:cs typeface="Proxima Nova"/>
              <a:sym typeface="Proxima Nova"/>
            </a:endParaRPr>
          </a:p>
        </p:txBody>
      </p:sp>
      <p:sp>
        <p:nvSpPr>
          <p:cNvPr id="139" name="Google Shape;139;p22"/>
          <p:cNvSpPr txBox="1"/>
          <p:nvPr>
            <p:ph idx="1" type="body"/>
          </p:nvPr>
        </p:nvSpPr>
        <p:spPr>
          <a:xfrm>
            <a:off x="1978800" y="4440400"/>
            <a:ext cx="6655800" cy="750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t/>
            </a:r>
            <a:endParaRPr b="1" sz="100">
              <a:solidFill>
                <a:srgbClr val="F3F3F3"/>
              </a:solidFill>
              <a:highlight>
                <a:srgbClr val="1C3AA9"/>
              </a:highlight>
            </a:endParaRPr>
          </a:p>
          <a:p>
            <a:pPr indent="0" lvl="0" marL="0" rtl="0" algn="ctr">
              <a:lnSpc>
                <a:spcPct val="100000"/>
              </a:lnSpc>
              <a:spcBef>
                <a:spcPts val="0"/>
              </a:spcBef>
              <a:spcAft>
                <a:spcPts val="0"/>
              </a:spcAft>
              <a:buNone/>
            </a:pPr>
            <a:r>
              <a:t/>
            </a:r>
            <a:endParaRPr b="1" sz="100">
              <a:solidFill>
                <a:srgbClr val="F3F3F3"/>
              </a:solidFill>
              <a:highlight>
                <a:srgbClr val="1C3AA9"/>
              </a:highlight>
            </a:endParaRPr>
          </a:p>
          <a:p>
            <a:pPr indent="0" lvl="0" marL="0" rtl="0" algn="ctr">
              <a:lnSpc>
                <a:spcPct val="100000"/>
              </a:lnSpc>
              <a:spcBef>
                <a:spcPts val="0"/>
              </a:spcBef>
              <a:spcAft>
                <a:spcPts val="0"/>
              </a:spcAft>
              <a:buNone/>
            </a:pPr>
            <a:r>
              <a:rPr b="1" lang="en">
                <a:solidFill>
                  <a:srgbClr val="F3F3F3"/>
                </a:solidFill>
                <a:highlight>
                  <a:srgbClr val="1C3AA9"/>
                </a:highlight>
              </a:rPr>
              <a:t>Publication Application Deadline is Friday, February 8th.</a:t>
            </a:r>
            <a:endParaRPr b="1" sz="100">
              <a:solidFill>
                <a:srgbClr val="F3F3F3"/>
              </a:solidFill>
              <a:highlight>
                <a:srgbClr val="1C3AA9"/>
              </a:highlight>
            </a:endParaRPr>
          </a:p>
          <a:p>
            <a:pPr indent="0" lvl="0" marL="0" rtl="0" algn="ctr">
              <a:lnSpc>
                <a:spcPct val="100000"/>
              </a:lnSpc>
              <a:spcBef>
                <a:spcPts val="0"/>
              </a:spcBef>
              <a:spcAft>
                <a:spcPts val="0"/>
              </a:spcAft>
              <a:buNone/>
            </a:pPr>
            <a:r>
              <a:t/>
            </a:r>
            <a:endParaRPr b="1" sz="100">
              <a:solidFill>
                <a:srgbClr val="F3F3F3"/>
              </a:solidFill>
              <a:highlight>
                <a:srgbClr val="1C3AA9"/>
              </a:highlight>
            </a:endParaRPr>
          </a:p>
          <a:p>
            <a:pPr indent="0" lvl="0" marL="0" rtl="0" algn="ctr">
              <a:lnSpc>
                <a:spcPct val="100000"/>
              </a:lnSpc>
              <a:spcBef>
                <a:spcPts val="0"/>
              </a:spcBef>
              <a:spcAft>
                <a:spcPts val="0"/>
              </a:spcAft>
              <a:buNone/>
            </a:pPr>
            <a:r>
              <a:rPr b="1" lang="en">
                <a:solidFill>
                  <a:srgbClr val="F3F3F3"/>
                </a:solidFill>
                <a:highlight>
                  <a:srgbClr val="1C3AA9"/>
                </a:highlight>
              </a:rPr>
              <a:t>Application are in the  Cafeteria. </a:t>
            </a:r>
            <a:endParaRPr b="1">
              <a:solidFill>
                <a:srgbClr val="F3F3F3"/>
              </a:solidFill>
              <a:highlight>
                <a:srgbClr val="1C3AA9"/>
              </a:highlight>
            </a:endParaRPr>
          </a:p>
          <a:p>
            <a:pPr indent="0" lvl="0" marL="0" rtl="0" algn="l">
              <a:spcBef>
                <a:spcPts val="0"/>
              </a:spcBef>
              <a:spcAft>
                <a:spcPts val="1600"/>
              </a:spcAft>
              <a:buNone/>
            </a:pPr>
            <a:br>
              <a:rPr lang="en">
                <a:solidFill>
                  <a:srgbClr val="073763"/>
                </a:solidFill>
              </a:rPr>
            </a:br>
            <a:br>
              <a:rPr lang="en">
                <a:solidFill>
                  <a:srgbClr val="073763"/>
                </a:solidFill>
              </a:rPr>
            </a:br>
            <a:br>
              <a:rPr lang="en"/>
            </a:br>
            <a:endParaRPr/>
          </a:p>
        </p:txBody>
      </p:sp>
      <p:sp>
        <p:nvSpPr>
          <p:cNvPr id="140" name="Google Shape;140;p22"/>
          <p:cNvSpPr txBox="1"/>
          <p:nvPr/>
        </p:nvSpPr>
        <p:spPr>
          <a:xfrm>
            <a:off x="254700" y="753925"/>
            <a:ext cx="13866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141" name="Google Shape;141;p22"/>
          <p:cNvPicPr preferRelativeResize="0"/>
          <p:nvPr/>
        </p:nvPicPr>
        <p:blipFill>
          <a:blip r:embed="rId3">
            <a:alphaModFix/>
          </a:blip>
          <a:stretch>
            <a:fillRect/>
          </a:stretch>
        </p:blipFill>
        <p:spPr>
          <a:xfrm>
            <a:off x="344194" y="989469"/>
            <a:ext cx="1350205" cy="898500"/>
          </a:xfrm>
          <a:prstGeom prst="rect">
            <a:avLst/>
          </a:prstGeom>
          <a:noFill/>
          <a:ln>
            <a:noFill/>
          </a:ln>
        </p:spPr>
      </p:pic>
      <p:pic>
        <p:nvPicPr>
          <p:cNvPr id="142" name="Google Shape;142;p22"/>
          <p:cNvPicPr preferRelativeResize="0"/>
          <p:nvPr/>
        </p:nvPicPr>
        <p:blipFill rotWithShape="1">
          <a:blip r:embed="rId4">
            <a:alphaModFix/>
          </a:blip>
          <a:srcRect b="0" l="17857" r="0" t="0"/>
          <a:stretch/>
        </p:blipFill>
        <p:spPr>
          <a:xfrm>
            <a:off x="344200" y="3655225"/>
            <a:ext cx="1350200" cy="1093863"/>
          </a:xfrm>
          <a:prstGeom prst="rect">
            <a:avLst/>
          </a:prstGeom>
          <a:noFill/>
          <a:ln>
            <a:noFill/>
          </a:ln>
        </p:spPr>
      </p:pic>
      <p:pic>
        <p:nvPicPr>
          <p:cNvPr id="143" name="Google Shape;143;p22"/>
          <p:cNvPicPr preferRelativeResize="0"/>
          <p:nvPr/>
        </p:nvPicPr>
        <p:blipFill>
          <a:blip r:embed="rId5">
            <a:alphaModFix/>
          </a:blip>
          <a:stretch>
            <a:fillRect/>
          </a:stretch>
        </p:blipFill>
        <p:spPr>
          <a:xfrm>
            <a:off x="344200" y="2219927"/>
            <a:ext cx="1350200" cy="101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311700" y="1393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Dropping A High School Credit Class</a:t>
            </a:r>
            <a:endParaRPr>
              <a:solidFill>
                <a:schemeClr val="accent5"/>
              </a:solidFill>
            </a:endParaRPr>
          </a:p>
        </p:txBody>
      </p:sp>
      <p:sp>
        <p:nvSpPr>
          <p:cNvPr id="149" name="Google Shape;149;p23"/>
          <p:cNvSpPr txBox="1"/>
          <p:nvPr/>
        </p:nvSpPr>
        <p:spPr>
          <a:xfrm>
            <a:off x="0" y="1247700"/>
            <a:ext cx="9144000" cy="38958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End of 1st Six Weeks:  Any student with a failing grade will automatically be removed from the HS credit class &amp; the grade WILL NOT be recorded on the HS transcript/GPA.</a:t>
            </a:r>
            <a:endParaRPr>
              <a:solidFill>
                <a:schemeClr val="accent5"/>
              </a:solidFill>
              <a:latin typeface="Proxima Nova"/>
              <a:ea typeface="Proxima Nova"/>
              <a:cs typeface="Proxima Nova"/>
              <a:sym typeface="Proxima Nova"/>
            </a:endParaRPr>
          </a:p>
          <a:p>
            <a:pPr indent="-317500" lvl="1" marL="9144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The ONLY time a student can </a:t>
            </a:r>
            <a:r>
              <a:rPr lang="en" u="sng">
                <a:solidFill>
                  <a:schemeClr val="accent5"/>
                </a:solidFill>
                <a:latin typeface="Proxima Nova"/>
                <a:ea typeface="Proxima Nova"/>
                <a:cs typeface="Proxima Nova"/>
                <a:sym typeface="Proxima Nova"/>
              </a:rPr>
              <a:t>request </a:t>
            </a:r>
            <a:r>
              <a:rPr lang="en">
                <a:solidFill>
                  <a:schemeClr val="accent5"/>
                </a:solidFill>
                <a:latin typeface="Proxima Nova"/>
                <a:ea typeface="Proxima Nova"/>
                <a:cs typeface="Proxima Nova"/>
                <a:sym typeface="Proxima Nova"/>
              </a:rPr>
              <a:t>to exit a HS credit course is during the 1st six weeks!</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End of the 2nd Six Weeks: Any student with a failing grade will automatically be removed from the HS credit class &amp; the grade WILL NOT be recorded on the HS transcript/GPA.</a:t>
            </a:r>
            <a:endParaRPr>
              <a:solidFill>
                <a:schemeClr val="accent5"/>
              </a:solidFill>
              <a:latin typeface="Proxima Nova"/>
              <a:ea typeface="Proxima Nova"/>
              <a:cs typeface="Proxima Nova"/>
              <a:sym typeface="Proxima Nova"/>
            </a:endParaRPr>
          </a:p>
          <a:p>
            <a:pPr indent="-317500" lvl="1" marL="9144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This is the last time an automatic drop will occur until the end of the 1st semester.</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3rd Six Weeks: Any student that is failing during this time will remain in the class until the end of the semester.  The teacher will work with the student to bring their grade up.</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End of 1st Semester: Any student that ends the 1st semester with a failing grade will be removed from the class.  The grade WILL BE recorded on the HS transcript/GPA.</a:t>
            </a:r>
            <a:endParaRPr>
              <a:solidFill>
                <a:schemeClr val="accent5"/>
              </a:solidFill>
              <a:latin typeface="Proxima Nova"/>
              <a:ea typeface="Proxima Nova"/>
              <a:cs typeface="Proxima Nova"/>
              <a:sym typeface="Proxima Nova"/>
            </a:endParaRPr>
          </a:p>
          <a:p>
            <a:pPr indent="-317500" lvl="0" marL="457200" rtl="0" algn="l">
              <a:lnSpc>
                <a:spcPct val="115000"/>
              </a:lnSpc>
              <a:spcBef>
                <a:spcPts val="1000"/>
              </a:spcBef>
              <a:spcAft>
                <a:spcPts val="0"/>
              </a:spcAft>
              <a:buClr>
                <a:schemeClr val="accent5"/>
              </a:buClr>
              <a:buSzPts val="1400"/>
              <a:buFont typeface="Proxima Nova"/>
              <a:buChar char="●"/>
            </a:pPr>
            <a:r>
              <a:rPr lang="en">
                <a:solidFill>
                  <a:schemeClr val="accent5"/>
                </a:solidFill>
                <a:latin typeface="Proxima Nova"/>
                <a:ea typeface="Proxima Nova"/>
                <a:cs typeface="Proxima Nova"/>
                <a:sym typeface="Proxima Nova"/>
              </a:rPr>
              <a:t>NO drops will occur any time during the 2nd semester!</a:t>
            </a:r>
            <a:endParaRPr>
              <a:solidFill>
                <a:schemeClr val="accent5"/>
              </a:solidFill>
              <a:latin typeface="Proxima Nova"/>
              <a:ea typeface="Proxima Nova"/>
              <a:cs typeface="Proxima Nova"/>
              <a:sym typeface="Proxima Nova"/>
            </a:endParaRPr>
          </a:p>
          <a:p>
            <a:pPr indent="0" lvl="0" marL="0" rtl="0" algn="l">
              <a:spcBef>
                <a:spcPts val="0"/>
              </a:spcBef>
              <a:spcAft>
                <a:spcPts val="0"/>
              </a:spcAft>
              <a:buNone/>
            </a:pPr>
            <a:r>
              <a:t/>
            </a:r>
            <a:endParaRPr>
              <a:solidFill>
                <a:schemeClr val="accent5"/>
              </a:solidFill>
              <a:latin typeface="Proxima Nova"/>
              <a:ea typeface="Proxima Nova"/>
              <a:cs typeface="Proxima Nova"/>
              <a:sym typeface="Proxima Nova"/>
            </a:endParaRPr>
          </a:p>
        </p:txBody>
      </p:sp>
      <p:sp>
        <p:nvSpPr>
          <p:cNvPr id="150" name="Google Shape;150;p23"/>
          <p:cNvSpPr txBox="1"/>
          <p:nvPr/>
        </p:nvSpPr>
        <p:spPr>
          <a:xfrm>
            <a:off x="0" y="786000"/>
            <a:ext cx="914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u="sng">
                <a:solidFill>
                  <a:schemeClr val="accent5"/>
                </a:solidFill>
                <a:latin typeface="Proxima Nova"/>
                <a:ea typeface="Proxima Nova"/>
                <a:cs typeface="Proxima Nova"/>
                <a:sym typeface="Proxima Nova"/>
              </a:rPr>
              <a:t>Katy ISD Policy for Dropping High School Credit Courses</a:t>
            </a:r>
            <a:endParaRPr b="1" sz="1800" u="sng">
              <a:solidFill>
                <a:schemeClr val="accent5"/>
              </a:solidFill>
              <a:latin typeface="Proxima Nova"/>
              <a:ea typeface="Proxima Nova"/>
              <a:cs typeface="Proxima Nova"/>
              <a:sym typeface="Proxima Nova"/>
            </a:endParaRPr>
          </a:p>
        </p:txBody>
      </p:sp>
      <p:cxnSp>
        <p:nvCxnSpPr>
          <p:cNvPr id="151" name="Google Shape;151;p23"/>
          <p:cNvCxnSpPr/>
          <p:nvPr/>
        </p:nvCxnSpPr>
        <p:spPr>
          <a:xfrm>
            <a:off x="311700" y="802775"/>
            <a:ext cx="8322900" cy="282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4"/>
          <p:cNvSpPr txBox="1"/>
          <p:nvPr>
            <p:ph type="title"/>
          </p:nvPr>
        </p:nvSpPr>
        <p:spPr>
          <a:xfrm>
            <a:off x="311700" y="1393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Dropping A High School Credit Class</a:t>
            </a:r>
            <a:endParaRPr>
              <a:solidFill>
                <a:schemeClr val="accent5"/>
              </a:solidFill>
            </a:endParaRPr>
          </a:p>
        </p:txBody>
      </p:sp>
      <p:sp>
        <p:nvSpPr>
          <p:cNvPr id="157" name="Google Shape;157;p24"/>
          <p:cNvSpPr txBox="1"/>
          <p:nvPr>
            <p:ph idx="1" type="body"/>
          </p:nvPr>
        </p:nvSpPr>
        <p:spPr>
          <a:xfrm>
            <a:off x="0" y="1152475"/>
            <a:ext cx="8684100" cy="3060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1C3AA9"/>
              </a:buClr>
              <a:buSzPts val="1800"/>
              <a:buChar char="●"/>
            </a:pPr>
            <a:r>
              <a:rPr lang="en">
                <a:solidFill>
                  <a:srgbClr val="1C3AA9"/>
                </a:solidFill>
              </a:rPr>
              <a:t>If a student tries to drop a high school credit class after progress report of the 1st six weeks because he/she is failing, the student will lose eligibility for UIL purposes. </a:t>
            </a:r>
            <a:endParaRPr>
              <a:solidFill>
                <a:srgbClr val="1C3AA9"/>
              </a:solidFill>
            </a:endParaRPr>
          </a:p>
          <a:p>
            <a:pPr indent="0" lvl="0" marL="457200" rtl="0" algn="l">
              <a:spcBef>
                <a:spcPts val="1600"/>
              </a:spcBef>
              <a:spcAft>
                <a:spcPts val="0"/>
              </a:spcAft>
              <a:buNone/>
            </a:pPr>
            <a:r>
              <a:t/>
            </a:r>
            <a:endParaRPr sz="100">
              <a:solidFill>
                <a:srgbClr val="1C3AA9"/>
              </a:solidFill>
            </a:endParaRPr>
          </a:p>
          <a:p>
            <a:pPr indent="-342900" lvl="0" marL="457200" rtl="0" algn="l">
              <a:spcBef>
                <a:spcPts val="1600"/>
              </a:spcBef>
              <a:spcAft>
                <a:spcPts val="0"/>
              </a:spcAft>
              <a:buClr>
                <a:srgbClr val="1C3AA9"/>
              </a:buClr>
              <a:buSzPts val="1800"/>
              <a:buChar char="●"/>
            </a:pPr>
            <a:r>
              <a:rPr lang="en">
                <a:solidFill>
                  <a:srgbClr val="1C3AA9"/>
                </a:solidFill>
              </a:rPr>
              <a:t>Parents must sign the form for students to remain in a high school credit class if he/she is failing after the 2nd six weeks. By signing the form, parents agree that the school is recommending that they switch electives (to avoid hurting high school GPA). The student will remain in the class for the rest of the semester and the grade will be recorded on the student's transcript.</a:t>
            </a:r>
            <a:endParaRPr>
              <a:solidFill>
                <a:srgbClr val="1C3AA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106125" y="91975"/>
            <a:ext cx="5108050" cy="4881550"/>
          </a:xfrm>
          <a:prstGeom prst="rect">
            <a:avLst/>
          </a:prstGeom>
          <a:noFill/>
          <a:ln>
            <a:noFill/>
          </a:ln>
        </p:spPr>
      </p:pic>
      <p:sp>
        <p:nvSpPr>
          <p:cNvPr id="163" name="Google Shape;163;p25"/>
          <p:cNvSpPr txBox="1"/>
          <p:nvPr>
            <p:ph type="title"/>
          </p:nvPr>
        </p:nvSpPr>
        <p:spPr>
          <a:xfrm>
            <a:off x="4980775" y="140975"/>
            <a:ext cx="4176900" cy="148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Completing Course Selection Sheet</a:t>
            </a:r>
            <a:r>
              <a:rPr lang="en"/>
              <a:t> </a:t>
            </a:r>
            <a:endParaRPr/>
          </a:p>
        </p:txBody>
      </p:sp>
      <p:cxnSp>
        <p:nvCxnSpPr>
          <p:cNvPr id="164" name="Google Shape;164;p25"/>
          <p:cNvCxnSpPr/>
          <p:nvPr/>
        </p:nvCxnSpPr>
        <p:spPr>
          <a:xfrm>
            <a:off x="5263775" y="1917325"/>
            <a:ext cx="3756600" cy="35400"/>
          </a:xfrm>
          <a:prstGeom prst="straightConnector1">
            <a:avLst/>
          </a:prstGeom>
          <a:noFill/>
          <a:ln cap="flat" cmpd="sng" w="76200">
            <a:solidFill>
              <a:srgbClr val="FFFFFF"/>
            </a:solidFill>
            <a:prstDash val="solid"/>
            <a:round/>
            <a:headEnd len="med" w="med" type="none"/>
            <a:tailEnd len="med" w="med" type="none"/>
          </a:ln>
        </p:spPr>
      </p:cxnSp>
      <p:sp>
        <p:nvSpPr>
          <p:cNvPr id="165" name="Google Shape;165;p25"/>
          <p:cNvSpPr txBox="1"/>
          <p:nvPr/>
        </p:nvSpPr>
        <p:spPr>
          <a:xfrm>
            <a:off x="4980775" y="1188600"/>
            <a:ext cx="233400" cy="1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166" name="Google Shape;166;p25"/>
          <p:cNvSpPr txBox="1"/>
          <p:nvPr/>
        </p:nvSpPr>
        <p:spPr>
          <a:xfrm>
            <a:off x="5267375" y="2048650"/>
            <a:ext cx="3749400" cy="27321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accent5"/>
              </a:buClr>
              <a:buSzPts val="1200"/>
              <a:buFont typeface="Proxima Nova"/>
              <a:buChar char="★"/>
            </a:pPr>
            <a:r>
              <a:rPr lang="en" sz="1200">
                <a:solidFill>
                  <a:schemeClr val="accent5"/>
                </a:solidFill>
                <a:latin typeface="Proxima Nova"/>
                <a:ea typeface="Proxima Nova"/>
                <a:cs typeface="Proxima Nova"/>
                <a:sym typeface="Proxima Nova"/>
              </a:rPr>
              <a:t>Legal first and last name</a:t>
            </a:r>
            <a:endParaRPr sz="1200">
              <a:solidFill>
                <a:schemeClr val="accent5"/>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accent5"/>
              </a:buClr>
              <a:buSzPts val="1200"/>
              <a:buFont typeface="Proxima Nova"/>
              <a:buChar char="★"/>
            </a:pPr>
            <a:r>
              <a:rPr lang="en" sz="1200">
                <a:solidFill>
                  <a:schemeClr val="accent5"/>
                </a:solidFill>
                <a:latin typeface="Proxima Nova"/>
                <a:ea typeface="Proxima Nova"/>
                <a:cs typeface="Proxima Nova"/>
                <a:sym typeface="Proxima Nova"/>
              </a:rPr>
              <a:t>Level of core classes (Aca., KAP, GT)</a:t>
            </a:r>
            <a:br>
              <a:rPr lang="en" sz="1200">
                <a:solidFill>
                  <a:schemeClr val="accent5"/>
                </a:solidFill>
                <a:latin typeface="Proxima Nova"/>
                <a:ea typeface="Proxima Nova"/>
                <a:cs typeface="Proxima Nova"/>
                <a:sym typeface="Proxima Nova"/>
              </a:rPr>
            </a:br>
            <a:r>
              <a:rPr lang="en" sz="1200">
                <a:solidFill>
                  <a:schemeClr val="accent5"/>
                </a:solidFill>
                <a:latin typeface="Proxima Nova"/>
                <a:ea typeface="Proxima Nova"/>
                <a:cs typeface="Proxima Nova"/>
                <a:sym typeface="Proxima Nova"/>
              </a:rPr>
              <a:t>(Reading and English blocked)</a:t>
            </a:r>
            <a:endParaRPr sz="1200">
              <a:solidFill>
                <a:schemeClr val="accent5"/>
              </a:solidFill>
              <a:latin typeface="Proxima Nova"/>
              <a:ea typeface="Proxima Nova"/>
              <a:cs typeface="Proxima Nova"/>
              <a:sym typeface="Proxima Nova"/>
            </a:endParaRPr>
          </a:p>
          <a:p>
            <a:pPr indent="-304800" lvl="0" marL="457200" rtl="0" algn="l">
              <a:lnSpc>
                <a:spcPct val="138000"/>
              </a:lnSpc>
              <a:spcBef>
                <a:spcPts val="0"/>
              </a:spcBef>
              <a:spcAft>
                <a:spcPts val="0"/>
              </a:spcAft>
              <a:buClr>
                <a:schemeClr val="accent5"/>
              </a:buClr>
              <a:buSzPts val="1200"/>
              <a:buFont typeface="Proxima Nova"/>
              <a:buChar char="★"/>
            </a:pPr>
            <a:r>
              <a:rPr lang="en" sz="1200">
                <a:solidFill>
                  <a:schemeClr val="accent5"/>
                </a:solidFill>
                <a:latin typeface="Proxima Nova"/>
                <a:ea typeface="Proxima Nova"/>
                <a:cs typeface="Proxima Nova"/>
                <a:sym typeface="Proxima Nova"/>
              </a:rPr>
              <a:t>LIST 4 ELECTIVES COURSE CHOICES BELOW IN ORDER OF PREFERENCE  </a:t>
            </a:r>
            <a:endParaRPr sz="1200">
              <a:solidFill>
                <a:schemeClr val="accent5"/>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accent5"/>
              </a:buClr>
              <a:buSzPts val="1200"/>
              <a:buFont typeface="Proxima Nova"/>
              <a:buChar char="★"/>
            </a:pPr>
            <a:r>
              <a:rPr lang="en" sz="1200">
                <a:solidFill>
                  <a:schemeClr val="accent5"/>
                </a:solidFill>
                <a:latin typeface="Proxima Nova"/>
                <a:ea typeface="Proxima Nova"/>
                <a:cs typeface="Proxima Nova"/>
                <a:sym typeface="Proxima Nova"/>
              </a:rPr>
              <a:t>Parent &amp; student signature needed</a:t>
            </a:r>
            <a:endParaRPr sz="1200">
              <a:solidFill>
                <a:schemeClr val="accent5"/>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accent5"/>
              </a:buClr>
              <a:buSzPts val="1200"/>
              <a:buFont typeface="Proxima Nova"/>
              <a:buChar char="★"/>
            </a:pPr>
            <a:r>
              <a:rPr lang="en" sz="1200">
                <a:solidFill>
                  <a:schemeClr val="accent5"/>
                </a:solidFill>
                <a:latin typeface="Proxima Nova"/>
                <a:ea typeface="Proxima Nova"/>
                <a:cs typeface="Proxima Nova"/>
                <a:sym typeface="Proxima Nova"/>
              </a:rPr>
              <a:t>Parent &amp; student must also read and sign the back of the course selection sheet if selecting any KAP classes.</a:t>
            </a:r>
            <a:endParaRPr sz="1200">
              <a:solidFill>
                <a:schemeClr val="accent5"/>
              </a:solidFill>
              <a:latin typeface="Proxima Nova"/>
              <a:ea typeface="Proxima Nova"/>
              <a:cs typeface="Proxima Nova"/>
              <a:sym typeface="Proxima Nova"/>
            </a:endParaRPr>
          </a:p>
          <a:p>
            <a:pPr indent="-304800" lvl="0" marL="457200" rtl="0" algn="l">
              <a:lnSpc>
                <a:spcPct val="115000"/>
              </a:lnSpc>
              <a:spcBef>
                <a:spcPts val="0"/>
              </a:spcBef>
              <a:spcAft>
                <a:spcPts val="0"/>
              </a:spcAft>
              <a:buClr>
                <a:schemeClr val="accent5"/>
              </a:buClr>
              <a:buSzPts val="1200"/>
              <a:buFont typeface="Proxima Nova"/>
              <a:buChar char="★"/>
            </a:pPr>
            <a:r>
              <a:rPr lang="en" sz="1200">
                <a:solidFill>
                  <a:schemeClr val="accent5"/>
                </a:solidFill>
                <a:latin typeface="Proxima Nova"/>
                <a:ea typeface="Proxima Nova"/>
                <a:cs typeface="Proxima Nova"/>
                <a:sym typeface="Proxima Nova"/>
              </a:rPr>
              <a:t>Return course selection worksheet to your </a:t>
            </a:r>
            <a:r>
              <a:rPr b="1" lang="en" u="sng">
                <a:solidFill>
                  <a:schemeClr val="accent5"/>
                </a:solidFill>
                <a:latin typeface="Proxima Nova"/>
                <a:ea typeface="Proxima Nova"/>
                <a:cs typeface="Proxima Nova"/>
                <a:sym typeface="Proxima Nova"/>
              </a:rPr>
              <a:t>ELAR Teacher</a:t>
            </a:r>
            <a:r>
              <a:rPr lang="en" sz="1200" u="sng">
                <a:solidFill>
                  <a:schemeClr val="accent5"/>
                </a:solidFill>
                <a:latin typeface="Proxima Nova"/>
                <a:ea typeface="Proxima Nova"/>
                <a:cs typeface="Proxima Nova"/>
                <a:sym typeface="Proxima Nova"/>
              </a:rPr>
              <a:t> by </a:t>
            </a:r>
            <a:r>
              <a:rPr b="1" lang="en" u="sng">
                <a:solidFill>
                  <a:schemeClr val="accent5"/>
                </a:solidFill>
                <a:latin typeface="Proxima Nova"/>
                <a:ea typeface="Proxima Nova"/>
                <a:cs typeface="Proxima Nova"/>
                <a:sym typeface="Proxima Nova"/>
              </a:rPr>
              <a:t>February 8th</a:t>
            </a:r>
            <a:r>
              <a:rPr lang="en" sz="1200" u="sng">
                <a:solidFill>
                  <a:schemeClr val="accent5"/>
                </a:solidFill>
                <a:latin typeface="Proxima Nova"/>
                <a:ea typeface="Proxima Nova"/>
                <a:cs typeface="Proxima Nova"/>
                <a:sym typeface="Proxima Nova"/>
              </a:rPr>
              <a:t>.</a:t>
            </a:r>
            <a:endParaRPr sz="1200" u="sng">
              <a:solidFill>
                <a:schemeClr val="accent5"/>
              </a:solidFill>
              <a:latin typeface="Proxima Nova"/>
              <a:ea typeface="Proxima Nova"/>
              <a:cs typeface="Proxima Nova"/>
              <a:sym typeface="Proxima Nova"/>
            </a:endParaRPr>
          </a:p>
          <a:p>
            <a:pPr indent="-317500" lvl="0" marL="457200" rtl="0" algn="l">
              <a:lnSpc>
                <a:spcPct val="115000"/>
              </a:lnSpc>
              <a:spcBef>
                <a:spcPts val="0"/>
              </a:spcBef>
              <a:spcAft>
                <a:spcPts val="0"/>
              </a:spcAft>
              <a:buClr>
                <a:schemeClr val="accent5"/>
              </a:buClr>
              <a:buSzPts val="1400"/>
              <a:buFont typeface="Proxima Nova"/>
              <a:buChar char="★"/>
            </a:pPr>
            <a:r>
              <a:rPr b="1" lang="en" u="sng">
                <a:solidFill>
                  <a:schemeClr val="accent5"/>
                </a:solidFill>
                <a:latin typeface="Proxima Nova"/>
                <a:ea typeface="Proxima Nova"/>
                <a:cs typeface="Proxima Nova"/>
                <a:sym typeface="Proxima Nova"/>
              </a:rPr>
              <a:t>ENTER COURSES IN SCHOOLINKS!!!</a:t>
            </a:r>
            <a:endParaRPr b="1" u="sng">
              <a:solidFill>
                <a:schemeClr val="accent5"/>
              </a:solidFill>
              <a:latin typeface="Proxima Nova"/>
              <a:ea typeface="Proxima Nova"/>
              <a:cs typeface="Proxima Nova"/>
              <a:sym typeface="Proxima Nova"/>
            </a:endParaRPr>
          </a:p>
        </p:txBody>
      </p:sp>
      <p:sp>
        <p:nvSpPr>
          <p:cNvPr id="167" name="Google Shape;167;p25"/>
          <p:cNvSpPr txBox="1"/>
          <p:nvPr/>
        </p:nvSpPr>
        <p:spPr>
          <a:xfrm>
            <a:off x="2836575" y="3474700"/>
            <a:ext cx="19314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C3AA9"/>
                </a:solidFill>
                <a:latin typeface="Proxima Nova"/>
                <a:ea typeface="Proxima Nova"/>
                <a:cs typeface="Proxima Nova"/>
                <a:sym typeface="Proxima Nova"/>
              </a:rPr>
              <a:t>J999 LeadWorthy</a:t>
            </a:r>
            <a:endParaRPr b="1">
              <a:solidFill>
                <a:srgbClr val="1C3AA9"/>
              </a:solidFill>
              <a:latin typeface="Proxima Nova"/>
              <a:ea typeface="Proxima Nova"/>
              <a:cs typeface="Proxima Nova"/>
              <a:sym typeface="Proxima Nova"/>
            </a:endParaRPr>
          </a:p>
        </p:txBody>
      </p:sp>
      <p:sp>
        <p:nvSpPr>
          <p:cNvPr id="168" name="Google Shape;168;p25"/>
          <p:cNvSpPr txBox="1"/>
          <p:nvPr/>
        </p:nvSpPr>
        <p:spPr>
          <a:xfrm>
            <a:off x="2836575" y="2823900"/>
            <a:ext cx="19314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C3AA9"/>
                </a:solidFill>
                <a:latin typeface="Proxima Nova"/>
                <a:ea typeface="Proxima Nova"/>
                <a:cs typeface="Proxima Nova"/>
                <a:sym typeface="Proxima Nova"/>
              </a:rPr>
              <a:t>J962 Choir</a:t>
            </a:r>
            <a:endParaRPr b="1">
              <a:solidFill>
                <a:srgbClr val="1C3AA9"/>
              </a:solidFill>
              <a:latin typeface="Proxima Nova"/>
              <a:ea typeface="Proxima Nova"/>
              <a:cs typeface="Proxima Nova"/>
              <a:sym typeface="Proxima Nova"/>
            </a:endParaRPr>
          </a:p>
        </p:txBody>
      </p:sp>
      <p:sp>
        <p:nvSpPr>
          <p:cNvPr id="169" name="Google Shape;169;p25"/>
          <p:cNvSpPr txBox="1"/>
          <p:nvPr/>
        </p:nvSpPr>
        <p:spPr>
          <a:xfrm>
            <a:off x="2836575" y="3241250"/>
            <a:ext cx="19314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C3AA9"/>
                </a:solidFill>
                <a:latin typeface="Proxima Nova"/>
                <a:ea typeface="Proxima Nova"/>
                <a:cs typeface="Proxima Nova"/>
                <a:sym typeface="Proxima Nova"/>
              </a:rPr>
              <a:t>J912 Art 2</a:t>
            </a:r>
            <a:endParaRPr b="1">
              <a:solidFill>
                <a:srgbClr val="1C3AA9"/>
              </a:solidFill>
              <a:latin typeface="Proxima Nova"/>
              <a:ea typeface="Proxima Nova"/>
              <a:cs typeface="Proxima Nova"/>
              <a:sym typeface="Proxima Nova"/>
            </a:endParaRPr>
          </a:p>
        </p:txBody>
      </p:sp>
      <p:sp>
        <p:nvSpPr>
          <p:cNvPr id="170" name="Google Shape;170;p25"/>
          <p:cNvSpPr txBox="1"/>
          <p:nvPr/>
        </p:nvSpPr>
        <p:spPr>
          <a:xfrm>
            <a:off x="2767975" y="3032575"/>
            <a:ext cx="24462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1C3AA9"/>
                </a:solidFill>
                <a:latin typeface="Proxima Nova"/>
                <a:ea typeface="Proxima Nova"/>
                <a:cs typeface="Proxima Nova"/>
                <a:sym typeface="Proxima Nova"/>
              </a:rPr>
              <a:t>J0072 Career Launchpad</a:t>
            </a:r>
            <a:endParaRPr b="1">
              <a:solidFill>
                <a:srgbClr val="1C3AA9"/>
              </a:solidFill>
              <a:latin typeface="Proxima Nova"/>
              <a:ea typeface="Proxima Nova"/>
              <a:cs typeface="Proxima Nova"/>
              <a:sym typeface="Proxima Nova"/>
            </a:endParaRPr>
          </a:p>
        </p:txBody>
      </p:sp>
      <p:sp>
        <p:nvSpPr>
          <p:cNvPr id="171" name="Google Shape;171;p25"/>
          <p:cNvSpPr txBox="1"/>
          <p:nvPr/>
        </p:nvSpPr>
        <p:spPr>
          <a:xfrm>
            <a:off x="236975" y="4558025"/>
            <a:ext cx="19314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C3AA9"/>
                </a:solidFill>
                <a:latin typeface="Lobster"/>
                <a:ea typeface="Lobster"/>
                <a:cs typeface="Lobster"/>
                <a:sym typeface="Lobster"/>
              </a:rPr>
              <a:t>Evan Brown              2/4/2024</a:t>
            </a:r>
            <a:endParaRPr sz="1200">
              <a:solidFill>
                <a:srgbClr val="1C3AA9"/>
              </a:solidFill>
              <a:latin typeface="Lobster"/>
              <a:ea typeface="Lobster"/>
              <a:cs typeface="Lobster"/>
              <a:sym typeface="Lobster"/>
            </a:endParaRPr>
          </a:p>
        </p:txBody>
      </p:sp>
      <p:sp>
        <p:nvSpPr>
          <p:cNvPr id="172" name="Google Shape;172;p25"/>
          <p:cNvSpPr txBox="1"/>
          <p:nvPr/>
        </p:nvSpPr>
        <p:spPr>
          <a:xfrm>
            <a:off x="2836575" y="4558025"/>
            <a:ext cx="2157300" cy="18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1C3AA9"/>
                </a:solidFill>
                <a:latin typeface="Lobster"/>
                <a:ea typeface="Lobster"/>
                <a:cs typeface="Lobster"/>
                <a:sym typeface="Lobster"/>
              </a:rPr>
              <a:t>Eva Brown                   2/4/2024</a:t>
            </a:r>
            <a:endParaRPr sz="1200">
              <a:solidFill>
                <a:srgbClr val="1C3AA9"/>
              </a:solidFill>
              <a:latin typeface="Lobster"/>
              <a:ea typeface="Lobster"/>
              <a:cs typeface="Lobster"/>
              <a:sym typeface="Lobster"/>
            </a:endParaRPr>
          </a:p>
        </p:txBody>
      </p:sp>
      <p:sp>
        <p:nvSpPr>
          <p:cNvPr id="173" name="Google Shape;173;p25"/>
          <p:cNvSpPr/>
          <p:nvPr/>
        </p:nvSpPr>
        <p:spPr>
          <a:xfrm>
            <a:off x="47875" y="197350"/>
            <a:ext cx="1747500" cy="3609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5"/>
          <p:cNvSpPr/>
          <p:nvPr/>
        </p:nvSpPr>
        <p:spPr>
          <a:xfrm>
            <a:off x="106125" y="835075"/>
            <a:ext cx="1399800" cy="2364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5"/>
          <p:cNvSpPr/>
          <p:nvPr/>
        </p:nvSpPr>
        <p:spPr>
          <a:xfrm>
            <a:off x="134425" y="1528900"/>
            <a:ext cx="1294800" cy="1839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p:nvPr/>
        </p:nvSpPr>
        <p:spPr>
          <a:xfrm>
            <a:off x="47875" y="1917325"/>
            <a:ext cx="1467900" cy="1839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p:nvPr/>
        </p:nvSpPr>
        <p:spPr>
          <a:xfrm>
            <a:off x="47875" y="2763438"/>
            <a:ext cx="1294800" cy="183900"/>
          </a:xfrm>
          <a:prstGeom prst="ellipse">
            <a:avLst/>
          </a:prstGeom>
          <a:no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287775" y="981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After today...</a:t>
            </a:r>
            <a:endParaRPr sz="3600">
              <a:solidFill>
                <a:schemeClr val="accent5"/>
              </a:solidFill>
            </a:endParaRPr>
          </a:p>
        </p:txBody>
      </p:sp>
      <p:sp>
        <p:nvSpPr>
          <p:cNvPr id="183" name="Google Shape;183;p26"/>
          <p:cNvSpPr txBox="1"/>
          <p:nvPr>
            <p:ph idx="1" type="body"/>
          </p:nvPr>
        </p:nvSpPr>
        <p:spPr>
          <a:xfrm>
            <a:off x="311700" y="731725"/>
            <a:ext cx="8520600" cy="4097100"/>
          </a:xfrm>
          <a:prstGeom prst="rect">
            <a:avLst/>
          </a:prstGeom>
        </p:spPr>
        <p:txBody>
          <a:bodyPr anchorCtr="0" anchor="t" bIns="91425" lIns="91425" spcFirstLastPara="1" rIns="91425" wrap="square" tIns="91425">
            <a:noAutofit/>
          </a:bodyPr>
          <a:lstStyle/>
          <a:p>
            <a:pPr indent="-342900" lvl="0" marL="457200" rtl="0" algn="l">
              <a:lnSpc>
                <a:spcPct val="138000"/>
              </a:lnSpc>
              <a:spcBef>
                <a:spcPts val="0"/>
              </a:spcBef>
              <a:spcAft>
                <a:spcPts val="0"/>
              </a:spcAft>
              <a:buClr>
                <a:schemeClr val="accent5"/>
              </a:buClr>
              <a:buSzPts val="1800"/>
              <a:buChar char="●"/>
            </a:pPr>
            <a:r>
              <a:rPr lang="en">
                <a:solidFill>
                  <a:schemeClr val="accent5"/>
                </a:solidFill>
              </a:rPr>
              <a:t>Turn in Course Selection Worksheet to your RLA Teacher by Feb 8th.</a:t>
            </a:r>
            <a:endParaRPr>
              <a:solidFill>
                <a:schemeClr val="accent5"/>
              </a:solidFill>
            </a:endParaRPr>
          </a:p>
          <a:p>
            <a:pPr indent="-342900" lvl="0" marL="457200" rtl="0" algn="l">
              <a:lnSpc>
                <a:spcPct val="138000"/>
              </a:lnSpc>
              <a:spcBef>
                <a:spcPts val="0"/>
              </a:spcBef>
              <a:spcAft>
                <a:spcPts val="0"/>
              </a:spcAft>
              <a:buClr>
                <a:schemeClr val="accent5"/>
              </a:buClr>
              <a:buSzPts val="1800"/>
              <a:buChar char="●"/>
            </a:pPr>
            <a:r>
              <a:rPr lang="en">
                <a:solidFill>
                  <a:schemeClr val="accent5"/>
                </a:solidFill>
              </a:rPr>
              <a:t>One-on-One with Counselor will be February 12th - 20th in all RLA classes.</a:t>
            </a:r>
            <a:endParaRPr>
              <a:solidFill>
                <a:schemeClr val="accent5"/>
              </a:solidFill>
            </a:endParaRPr>
          </a:p>
          <a:p>
            <a:pPr indent="-342900" lvl="0" marL="457200" rtl="0" algn="l">
              <a:lnSpc>
                <a:spcPct val="138000"/>
              </a:lnSpc>
              <a:spcBef>
                <a:spcPts val="0"/>
              </a:spcBef>
              <a:spcAft>
                <a:spcPts val="0"/>
              </a:spcAft>
              <a:buClr>
                <a:schemeClr val="accent5"/>
              </a:buClr>
              <a:buSzPts val="1800"/>
              <a:buChar char="●"/>
            </a:pPr>
            <a:r>
              <a:rPr lang="en">
                <a:solidFill>
                  <a:schemeClr val="accent5"/>
                </a:solidFill>
              </a:rPr>
              <a:t>Course Verification Letters will be in SchooLinks and all corrections will be submitted through comments in SchooLinks</a:t>
            </a:r>
            <a:endParaRPr sz="1900">
              <a:solidFill>
                <a:schemeClr val="accent5"/>
              </a:solidFill>
            </a:endParaRPr>
          </a:p>
          <a:p>
            <a:pPr indent="0" lvl="0" marL="0" rtl="0" algn="ctr">
              <a:lnSpc>
                <a:spcPct val="138000"/>
              </a:lnSpc>
              <a:spcBef>
                <a:spcPts val="1600"/>
              </a:spcBef>
              <a:spcAft>
                <a:spcPts val="0"/>
              </a:spcAft>
              <a:buNone/>
            </a:pPr>
            <a:r>
              <a:rPr b="1" lang="en">
                <a:solidFill>
                  <a:schemeClr val="accent5"/>
                </a:solidFill>
                <a:highlight>
                  <a:schemeClr val="lt1"/>
                </a:highlight>
              </a:rPr>
              <a:t>THIS IS NOT A SCHEDULE!!!  </a:t>
            </a:r>
            <a:endParaRPr b="1">
              <a:solidFill>
                <a:schemeClr val="accent5"/>
              </a:solidFill>
              <a:highlight>
                <a:schemeClr val="lt1"/>
              </a:highlight>
            </a:endParaRPr>
          </a:p>
          <a:p>
            <a:pPr indent="0" lvl="0" marL="0" rtl="0" algn="l">
              <a:lnSpc>
                <a:spcPct val="138000"/>
              </a:lnSpc>
              <a:spcBef>
                <a:spcPts val="1600"/>
              </a:spcBef>
              <a:spcAft>
                <a:spcPts val="0"/>
              </a:spcAft>
              <a:buNone/>
            </a:pPr>
            <a:r>
              <a:rPr b="1" lang="en" u="sng">
                <a:solidFill>
                  <a:schemeClr val="accent5"/>
                </a:solidFill>
              </a:rPr>
              <a:t>Follow instructions</a:t>
            </a:r>
            <a:r>
              <a:rPr b="1" lang="en">
                <a:solidFill>
                  <a:schemeClr val="accent5"/>
                </a:solidFill>
              </a:rPr>
              <a:t> for how to make changes on the course verification sheet.</a:t>
            </a:r>
            <a:endParaRPr b="1">
              <a:solidFill>
                <a:schemeClr val="accent5"/>
              </a:solidFill>
            </a:endParaRPr>
          </a:p>
          <a:p>
            <a:pPr indent="0" lvl="0" marL="0" rtl="0" algn="ctr">
              <a:spcBef>
                <a:spcPts val="1600"/>
              </a:spcBef>
              <a:spcAft>
                <a:spcPts val="0"/>
              </a:spcAft>
              <a:buNone/>
            </a:pPr>
            <a:r>
              <a:rPr b="1" lang="en" sz="1400">
                <a:solidFill>
                  <a:srgbClr val="FF0000"/>
                </a:solidFill>
                <a:latin typeface="Arial"/>
                <a:ea typeface="Arial"/>
                <a:cs typeface="Arial"/>
                <a:sym typeface="Arial"/>
              </a:rPr>
              <a:t>Course Selection Timeline: Will be on the Counselors’ Page online, Science, &amp; RLA Canvas pages. </a:t>
            </a:r>
            <a:endParaRPr b="1" sz="1400">
              <a:solidFill>
                <a:srgbClr val="FF0000"/>
              </a:solidFill>
              <a:latin typeface="Arial"/>
              <a:ea typeface="Arial"/>
              <a:cs typeface="Arial"/>
              <a:sym typeface="Arial"/>
            </a:endParaRPr>
          </a:p>
          <a:p>
            <a:pPr indent="0" lvl="0" marL="0" rtl="0" algn="ctr">
              <a:spcBef>
                <a:spcPts val="0"/>
              </a:spcBef>
              <a:spcAft>
                <a:spcPts val="0"/>
              </a:spcAft>
              <a:buNone/>
            </a:pPr>
            <a:r>
              <a:t/>
            </a:r>
            <a:endParaRPr b="1" sz="1400">
              <a:solidFill>
                <a:srgbClr val="FF0000"/>
              </a:solidFill>
              <a:latin typeface="Arial"/>
              <a:ea typeface="Arial"/>
              <a:cs typeface="Arial"/>
              <a:sym typeface="Arial"/>
            </a:endParaRPr>
          </a:p>
          <a:p>
            <a:pPr indent="0" lvl="0" marL="0" rtl="0" algn="ctr">
              <a:spcBef>
                <a:spcPts val="0"/>
              </a:spcBef>
              <a:spcAft>
                <a:spcPts val="0"/>
              </a:spcAft>
              <a:buNone/>
            </a:pPr>
            <a:r>
              <a:rPr b="1" lang="en" sz="1400">
                <a:solidFill>
                  <a:srgbClr val="FF0000"/>
                </a:solidFill>
                <a:latin typeface="Arial"/>
                <a:ea typeface="Arial"/>
                <a:cs typeface="Arial"/>
                <a:sym typeface="Arial"/>
              </a:rPr>
              <a:t>All links are listed on timeline. </a:t>
            </a:r>
            <a:endParaRPr sz="1400">
              <a:solidFill>
                <a:srgbClr val="FF0000"/>
              </a:solidFill>
              <a:latin typeface="Arial"/>
              <a:ea typeface="Arial"/>
              <a:cs typeface="Arial"/>
              <a:sym typeface="Arial"/>
            </a:endParaRPr>
          </a:p>
          <a:p>
            <a:pPr indent="0" lvl="0" marL="0" rtl="0" algn="l">
              <a:spcBef>
                <a:spcPts val="0"/>
              </a:spcBef>
              <a:spcAft>
                <a:spcPts val="1600"/>
              </a:spcAft>
              <a:buNone/>
            </a:pPr>
            <a:br>
              <a:rPr b="1" lang="en">
                <a:solidFill>
                  <a:srgbClr val="980000"/>
                </a:solidFill>
              </a:rPr>
            </a:br>
            <a:endParaRPr>
              <a:solidFill>
                <a:srgbClr val="1C3AA9"/>
              </a:solidFill>
            </a:endParaRPr>
          </a:p>
        </p:txBody>
      </p:sp>
      <p:cxnSp>
        <p:nvCxnSpPr>
          <p:cNvPr id="184" name="Google Shape;184;p26"/>
          <p:cNvCxnSpPr/>
          <p:nvPr/>
        </p:nvCxnSpPr>
        <p:spPr>
          <a:xfrm>
            <a:off x="311700" y="731725"/>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311700" y="230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Common Questions</a:t>
            </a:r>
            <a:r>
              <a:rPr lang="en"/>
              <a:t> </a:t>
            </a:r>
            <a:endParaRPr/>
          </a:p>
        </p:txBody>
      </p:sp>
      <p:sp>
        <p:nvSpPr>
          <p:cNvPr id="190" name="Google Shape;190;p27"/>
          <p:cNvSpPr txBox="1"/>
          <p:nvPr>
            <p:ph idx="1" type="body"/>
          </p:nvPr>
        </p:nvSpPr>
        <p:spPr>
          <a:xfrm>
            <a:off x="311700" y="1079525"/>
            <a:ext cx="8832300" cy="3416400"/>
          </a:xfrm>
          <a:prstGeom prst="rect">
            <a:avLst/>
          </a:prstGeom>
        </p:spPr>
        <p:txBody>
          <a:bodyPr anchorCtr="0" anchor="t" bIns="91425" lIns="91425" spcFirstLastPara="1" rIns="91425" wrap="square" tIns="91425">
            <a:noAutofit/>
          </a:bodyPr>
          <a:lstStyle/>
          <a:p>
            <a:pPr indent="-381000" lvl="0" marL="457200" rtl="0" algn="l">
              <a:lnSpc>
                <a:spcPct val="138000"/>
              </a:lnSpc>
              <a:spcBef>
                <a:spcPts val="800"/>
              </a:spcBef>
              <a:spcAft>
                <a:spcPts val="0"/>
              </a:spcAft>
              <a:buClr>
                <a:srgbClr val="1C3AA9"/>
              </a:buClr>
              <a:buSzPts val="2400"/>
              <a:buFont typeface="Arial"/>
              <a:buChar char="★"/>
            </a:pPr>
            <a:r>
              <a:rPr lang="en" sz="2400">
                <a:solidFill>
                  <a:srgbClr val="1C3AA9"/>
                </a:solidFill>
                <a:latin typeface="Arial"/>
                <a:ea typeface="Arial"/>
                <a:cs typeface="Arial"/>
                <a:sym typeface="Arial"/>
              </a:rPr>
              <a:t>What if my future math class is not listed?</a:t>
            </a:r>
            <a:endParaRPr sz="2400">
              <a:solidFill>
                <a:srgbClr val="1C3AA9"/>
              </a:solidFill>
              <a:latin typeface="Arial"/>
              <a:ea typeface="Arial"/>
              <a:cs typeface="Arial"/>
              <a:sym typeface="Arial"/>
            </a:endParaRPr>
          </a:p>
          <a:p>
            <a:pPr indent="-381000" lvl="0" marL="457200" rtl="0" algn="l">
              <a:lnSpc>
                <a:spcPct val="138000"/>
              </a:lnSpc>
              <a:spcBef>
                <a:spcPts val="0"/>
              </a:spcBef>
              <a:spcAft>
                <a:spcPts val="0"/>
              </a:spcAft>
              <a:buClr>
                <a:srgbClr val="1C3AA9"/>
              </a:buClr>
              <a:buSzPts val="2400"/>
              <a:buFont typeface="Arial"/>
              <a:buChar char="★"/>
            </a:pPr>
            <a:r>
              <a:rPr lang="en" sz="2400">
                <a:solidFill>
                  <a:srgbClr val="1C3AA9"/>
                </a:solidFill>
                <a:latin typeface="Arial"/>
                <a:ea typeface="Arial"/>
                <a:cs typeface="Arial"/>
                <a:sym typeface="Arial"/>
              </a:rPr>
              <a:t>What if I am being screened for GT?</a:t>
            </a:r>
            <a:endParaRPr sz="2400">
              <a:solidFill>
                <a:srgbClr val="1C3AA9"/>
              </a:solidFill>
              <a:latin typeface="Arial"/>
              <a:ea typeface="Arial"/>
              <a:cs typeface="Arial"/>
              <a:sym typeface="Arial"/>
            </a:endParaRPr>
          </a:p>
          <a:p>
            <a:pPr indent="-381000" lvl="0" marL="457200" rtl="0" algn="l">
              <a:lnSpc>
                <a:spcPct val="138000"/>
              </a:lnSpc>
              <a:spcBef>
                <a:spcPts val="0"/>
              </a:spcBef>
              <a:spcAft>
                <a:spcPts val="0"/>
              </a:spcAft>
              <a:buClr>
                <a:srgbClr val="1C3AA9"/>
              </a:buClr>
              <a:buSzPts val="2400"/>
              <a:buFont typeface="Arial"/>
              <a:buChar char="★"/>
            </a:pPr>
            <a:r>
              <a:rPr lang="en" sz="2400">
                <a:solidFill>
                  <a:srgbClr val="1C3AA9"/>
                </a:solidFill>
                <a:latin typeface="Arial"/>
                <a:ea typeface="Arial"/>
                <a:cs typeface="Arial"/>
                <a:sym typeface="Arial"/>
              </a:rPr>
              <a:t>What if I have a P.E. Waiver?</a:t>
            </a:r>
            <a:endParaRPr sz="2400">
              <a:solidFill>
                <a:srgbClr val="1C3AA9"/>
              </a:solidFill>
              <a:latin typeface="Arial"/>
              <a:ea typeface="Arial"/>
              <a:cs typeface="Arial"/>
              <a:sym typeface="Arial"/>
            </a:endParaRPr>
          </a:p>
          <a:p>
            <a:pPr indent="-381000" lvl="0" marL="457200" rtl="0" algn="l">
              <a:lnSpc>
                <a:spcPct val="138000"/>
              </a:lnSpc>
              <a:spcBef>
                <a:spcPts val="0"/>
              </a:spcBef>
              <a:spcAft>
                <a:spcPts val="0"/>
              </a:spcAft>
              <a:buClr>
                <a:srgbClr val="1C3AA9"/>
              </a:buClr>
              <a:buSzPts val="2400"/>
              <a:buFont typeface="Arial"/>
              <a:buChar char="★"/>
            </a:pPr>
            <a:r>
              <a:rPr lang="en" sz="2400">
                <a:solidFill>
                  <a:srgbClr val="1C3AA9"/>
                </a:solidFill>
                <a:latin typeface="Arial"/>
                <a:ea typeface="Arial"/>
                <a:cs typeface="Arial"/>
                <a:sym typeface="Arial"/>
              </a:rPr>
              <a:t>What if I change my mind on a class?</a:t>
            </a:r>
            <a:endParaRPr sz="2400">
              <a:solidFill>
                <a:srgbClr val="1C3AA9"/>
              </a:solidFill>
              <a:latin typeface="Arial"/>
              <a:ea typeface="Arial"/>
              <a:cs typeface="Arial"/>
              <a:sym typeface="Arial"/>
            </a:endParaRPr>
          </a:p>
          <a:p>
            <a:pPr indent="-381000" lvl="0" marL="457200" rtl="0" algn="l">
              <a:lnSpc>
                <a:spcPct val="138000"/>
              </a:lnSpc>
              <a:spcBef>
                <a:spcPts val="0"/>
              </a:spcBef>
              <a:spcAft>
                <a:spcPts val="0"/>
              </a:spcAft>
              <a:buClr>
                <a:srgbClr val="1C3AA9"/>
              </a:buClr>
              <a:buSzPts val="2400"/>
              <a:buFont typeface="Arial"/>
              <a:buChar char="★"/>
            </a:pPr>
            <a:r>
              <a:rPr lang="en" sz="2400">
                <a:solidFill>
                  <a:srgbClr val="1C3AA9"/>
                </a:solidFill>
                <a:latin typeface="Arial"/>
                <a:ea typeface="Arial"/>
                <a:cs typeface="Arial"/>
                <a:sym typeface="Arial"/>
              </a:rPr>
              <a:t>Can I pick specific teachers?</a:t>
            </a:r>
            <a:endParaRPr sz="2400">
              <a:solidFill>
                <a:srgbClr val="1C3AA9"/>
              </a:solidFill>
              <a:latin typeface="Arial"/>
              <a:ea typeface="Arial"/>
              <a:cs typeface="Arial"/>
              <a:sym typeface="Arial"/>
            </a:endParaRPr>
          </a:p>
          <a:p>
            <a:pPr indent="0" lvl="0" marL="0" rtl="0" algn="l">
              <a:spcBef>
                <a:spcPts val="0"/>
              </a:spcBef>
              <a:spcAft>
                <a:spcPts val="0"/>
              </a:spcAft>
              <a:buClr>
                <a:srgbClr val="000000"/>
              </a:buClr>
              <a:buSzPts val="1100"/>
              <a:buFont typeface="Arial"/>
              <a:buNone/>
            </a:pPr>
            <a:r>
              <a:t/>
            </a:r>
            <a:endParaRPr sz="1100">
              <a:solidFill>
                <a:srgbClr val="000000"/>
              </a:solidFill>
              <a:latin typeface="Arial"/>
              <a:ea typeface="Arial"/>
              <a:cs typeface="Arial"/>
              <a:sym typeface="Arial"/>
            </a:endParaRPr>
          </a:p>
          <a:p>
            <a:pPr indent="0" lvl="0" marL="457200" rtl="0" algn="l">
              <a:spcBef>
                <a:spcPts val="800"/>
              </a:spcBef>
              <a:spcAft>
                <a:spcPts val="0"/>
              </a:spcAft>
              <a:buNone/>
            </a:pPr>
            <a:r>
              <a:rPr lang="en" sz="3200">
                <a:solidFill>
                  <a:srgbClr val="073763"/>
                </a:solidFill>
                <a:latin typeface="Arial"/>
                <a:ea typeface="Arial"/>
                <a:cs typeface="Arial"/>
                <a:sym typeface="Arial"/>
              </a:rPr>
              <a:t> </a:t>
            </a:r>
            <a:endParaRPr sz="3200">
              <a:solidFill>
                <a:srgbClr val="073763"/>
              </a:solidFill>
              <a:latin typeface="Arial"/>
              <a:ea typeface="Arial"/>
              <a:cs typeface="Arial"/>
              <a:sym typeface="Arial"/>
            </a:endParaRPr>
          </a:p>
          <a:p>
            <a:pPr indent="0" lvl="0" marL="0" rtl="0" algn="l">
              <a:spcBef>
                <a:spcPts val="0"/>
              </a:spcBef>
              <a:spcAft>
                <a:spcPts val="1600"/>
              </a:spcAft>
              <a:buNone/>
            </a:pPr>
            <a:r>
              <a:t/>
            </a:r>
            <a:endParaRPr/>
          </a:p>
        </p:txBody>
      </p:sp>
      <p:cxnSp>
        <p:nvCxnSpPr>
          <p:cNvPr id="191" name="Google Shape;191;p27"/>
          <p:cNvCxnSpPr/>
          <p:nvPr/>
        </p:nvCxnSpPr>
        <p:spPr>
          <a:xfrm>
            <a:off x="454500" y="917775"/>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311700" y="59600"/>
            <a:ext cx="8520600" cy="5727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a:solidFill>
                  <a:schemeClr val="accent5"/>
                </a:solidFill>
              </a:rPr>
              <a:t>Academic vs. Pre AP Science</a:t>
            </a:r>
            <a:endParaRPr>
              <a:solidFill>
                <a:schemeClr val="accent5"/>
              </a:solidFill>
            </a:endParaRPr>
          </a:p>
          <a:p>
            <a:pPr indent="0" lvl="0" marL="0" rtl="0" algn="l">
              <a:lnSpc>
                <a:spcPct val="115000"/>
              </a:lnSpc>
              <a:spcBef>
                <a:spcPts val="0"/>
              </a:spcBef>
              <a:spcAft>
                <a:spcPts val="0"/>
              </a:spcAft>
              <a:buNone/>
            </a:pPr>
            <a:r>
              <a:t/>
            </a:r>
            <a:endParaRPr>
              <a:solidFill>
                <a:srgbClr val="A61C00"/>
              </a:solidFill>
            </a:endParaRPr>
          </a:p>
          <a:p>
            <a:pPr indent="0" lvl="0" marL="0" rtl="0" algn="l">
              <a:spcBef>
                <a:spcPts val="0"/>
              </a:spcBef>
              <a:spcAft>
                <a:spcPts val="0"/>
              </a:spcAft>
              <a:buNone/>
            </a:pPr>
            <a:r>
              <a:t/>
            </a:r>
            <a:endParaRPr/>
          </a:p>
        </p:txBody>
      </p:sp>
      <p:sp>
        <p:nvSpPr>
          <p:cNvPr id="197" name="Google Shape;197;p28"/>
          <p:cNvSpPr txBox="1"/>
          <p:nvPr>
            <p:ph idx="1" type="body"/>
          </p:nvPr>
        </p:nvSpPr>
        <p:spPr>
          <a:xfrm>
            <a:off x="132900" y="757575"/>
            <a:ext cx="8904900" cy="38112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None/>
            </a:pPr>
            <a:r>
              <a:rPr lang="en">
                <a:solidFill>
                  <a:schemeClr val="accent5"/>
                </a:solidFill>
                <a:latin typeface="Arial"/>
                <a:ea typeface="Arial"/>
                <a:cs typeface="Arial"/>
                <a:sym typeface="Arial"/>
              </a:rPr>
              <a:t>PreAP &amp; PreAP/GT courses provide for the development of skills and concepts necessary for success in Advanced Placement courses in high school</a:t>
            </a:r>
            <a:endParaRPr>
              <a:solidFill>
                <a:schemeClr val="accent5"/>
              </a:solidFill>
              <a:latin typeface="Arial"/>
              <a:ea typeface="Arial"/>
              <a:cs typeface="Arial"/>
              <a:sym typeface="Arial"/>
            </a:endParaRPr>
          </a:p>
          <a:p>
            <a:pPr indent="0" lvl="0" marL="0" rtl="0" algn="ctr">
              <a:lnSpc>
                <a:spcPct val="138000"/>
              </a:lnSpc>
              <a:spcBef>
                <a:spcPts val="1600"/>
              </a:spcBef>
              <a:spcAft>
                <a:spcPts val="0"/>
              </a:spcAft>
              <a:buNone/>
            </a:pPr>
            <a:r>
              <a:rPr b="1" lang="en">
                <a:solidFill>
                  <a:schemeClr val="accent5"/>
                </a:solidFill>
                <a:latin typeface="Arial"/>
                <a:ea typeface="Arial"/>
                <a:cs typeface="Arial"/>
                <a:sym typeface="Arial"/>
              </a:rPr>
              <a:t>All students in middle school science have the same curriculum.</a:t>
            </a:r>
            <a:endParaRPr b="1">
              <a:solidFill>
                <a:schemeClr val="accent5"/>
              </a:solidFill>
              <a:latin typeface="Arial"/>
              <a:ea typeface="Arial"/>
              <a:cs typeface="Arial"/>
              <a:sym typeface="Arial"/>
            </a:endParaRPr>
          </a:p>
          <a:p>
            <a:pPr indent="0" lvl="0" marL="0" rtl="0" algn="l">
              <a:lnSpc>
                <a:spcPct val="138000"/>
              </a:lnSpc>
              <a:spcBef>
                <a:spcPts val="1600"/>
              </a:spcBef>
              <a:spcAft>
                <a:spcPts val="0"/>
              </a:spcAft>
              <a:buNone/>
            </a:pPr>
            <a:r>
              <a:rPr b="1" lang="en">
                <a:solidFill>
                  <a:schemeClr val="accent5"/>
                </a:solidFill>
                <a:latin typeface="Arial"/>
                <a:ea typeface="Arial"/>
                <a:cs typeface="Arial"/>
                <a:sym typeface="Arial"/>
              </a:rPr>
              <a:t>Tests:</a:t>
            </a:r>
            <a:r>
              <a:rPr lang="en">
                <a:solidFill>
                  <a:schemeClr val="accent5"/>
                </a:solidFill>
                <a:latin typeface="Arial"/>
                <a:ea typeface="Arial"/>
                <a:cs typeface="Arial"/>
                <a:sym typeface="Arial"/>
              </a:rPr>
              <a:t> PreAP/ GT students have a writing portion (Open Ended Response-OER) in addition to the multiple choice portion of the test.</a:t>
            </a:r>
            <a:endParaRPr>
              <a:solidFill>
                <a:schemeClr val="accent5"/>
              </a:solidFill>
              <a:latin typeface="Arial"/>
              <a:ea typeface="Arial"/>
              <a:cs typeface="Arial"/>
              <a:sym typeface="Arial"/>
            </a:endParaRPr>
          </a:p>
          <a:p>
            <a:pPr indent="0" lvl="0" marL="0" rtl="0" algn="l">
              <a:lnSpc>
                <a:spcPct val="138000"/>
              </a:lnSpc>
              <a:spcBef>
                <a:spcPts val="1600"/>
              </a:spcBef>
              <a:spcAft>
                <a:spcPts val="0"/>
              </a:spcAft>
              <a:buNone/>
            </a:pPr>
            <a:r>
              <a:rPr b="1" lang="en">
                <a:solidFill>
                  <a:schemeClr val="accent5"/>
                </a:solidFill>
                <a:latin typeface="Arial"/>
                <a:ea typeface="Arial"/>
                <a:cs typeface="Arial"/>
                <a:sym typeface="Arial"/>
              </a:rPr>
              <a:t>Menus</a:t>
            </a:r>
            <a:r>
              <a:rPr lang="en">
                <a:solidFill>
                  <a:schemeClr val="accent5"/>
                </a:solidFill>
                <a:latin typeface="Arial"/>
                <a:ea typeface="Arial"/>
                <a:cs typeface="Arial"/>
                <a:sym typeface="Arial"/>
              </a:rPr>
              <a:t>: PreAP/GT students will have “menus” in which they will have approximately one week to complete a product of their choice. Menu requirements will be discussed at the beginning of each unit.</a:t>
            </a:r>
            <a:endParaRPr>
              <a:solidFill>
                <a:schemeClr val="accent5"/>
              </a:solidFill>
              <a:latin typeface="Arial"/>
              <a:ea typeface="Arial"/>
              <a:cs typeface="Arial"/>
              <a:sym typeface="Arial"/>
            </a:endParaRPr>
          </a:p>
          <a:p>
            <a:pPr indent="0" lvl="0" marL="0" rtl="0" algn="l">
              <a:lnSpc>
                <a:spcPct val="138000"/>
              </a:lnSpc>
              <a:spcBef>
                <a:spcPts val="1600"/>
              </a:spcBef>
              <a:spcAft>
                <a:spcPts val="0"/>
              </a:spcAft>
              <a:buNone/>
            </a:pPr>
            <a:r>
              <a:rPr lang="en">
                <a:solidFill>
                  <a:schemeClr val="accent5"/>
                </a:solidFill>
                <a:latin typeface="Arial"/>
                <a:ea typeface="Arial"/>
                <a:cs typeface="Arial"/>
                <a:sym typeface="Arial"/>
              </a:rPr>
              <a:t>Extension labs and activities will be planned throughout the year.</a:t>
            </a:r>
            <a:endParaRPr>
              <a:solidFill>
                <a:schemeClr val="accent5"/>
              </a:solidFill>
              <a:latin typeface="Arial"/>
              <a:ea typeface="Arial"/>
              <a:cs typeface="Arial"/>
              <a:sym typeface="Arial"/>
            </a:endParaRPr>
          </a:p>
          <a:p>
            <a:pPr indent="0" lvl="0" marL="0" rtl="0" algn="l">
              <a:spcBef>
                <a:spcPts val="1600"/>
              </a:spcBef>
              <a:spcAft>
                <a:spcPts val="0"/>
              </a:spcAft>
              <a:buNone/>
            </a:pPr>
            <a:r>
              <a:t/>
            </a:r>
            <a:endParaRPr>
              <a:solidFill>
                <a:srgbClr val="595959"/>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1" name="Shape 201"/>
        <p:cNvGrpSpPr/>
        <p:nvPr/>
      </p:nvGrpSpPr>
      <p:grpSpPr>
        <a:xfrm>
          <a:off x="0" y="0"/>
          <a:ext cx="0" cy="0"/>
          <a:chOff x="0" y="0"/>
          <a:chExt cx="0" cy="0"/>
        </a:xfrm>
      </p:grpSpPr>
      <p:sp>
        <p:nvSpPr>
          <p:cNvPr id="202" name="Google Shape;202;p29"/>
          <p:cNvSpPr txBox="1"/>
          <p:nvPr>
            <p:ph type="title"/>
          </p:nvPr>
        </p:nvSpPr>
        <p:spPr>
          <a:xfrm>
            <a:off x="258525" y="59600"/>
            <a:ext cx="8520600" cy="5727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a:solidFill>
                  <a:schemeClr val="accent5"/>
                </a:solidFill>
              </a:rPr>
              <a:t>Academic vs. PreAP Social Studies</a:t>
            </a:r>
            <a:endParaRPr>
              <a:solidFill>
                <a:schemeClr val="accent5"/>
              </a:solidFill>
            </a:endParaRPr>
          </a:p>
          <a:p>
            <a:pPr indent="0" lvl="0" marL="0" rtl="0" algn="l">
              <a:lnSpc>
                <a:spcPct val="115000"/>
              </a:lnSpc>
              <a:spcBef>
                <a:spcPts val="0"/>
              </a:spcBef>
              <a:spcAft>
                <a:spcPts val="0"/>
              </a:spcAft>
              <a:buNone/>
            </a:pPr>
            <a:r>
              <a:t/>
            </a:r>
            <a:endParaRPr>
              <a:solidFill>
                <a:srgbClr val="A61C00"/>
              </a:solidFill>
            </a:endParaRPr>
          </a:p>
          <a:p>
            <a:pPr indent="0" lvl="0" marL="0" rtl="0" algn="l">
              <a:spcBef>
                <a:spcPts val="0"/>
              </a:spcBef>
              <a:spcAft>
                <a:spcPts val="0"/>
              </a:spcAft>
              <a:buNone/>
            </a:pPr>
            <a:r>
              <a:t/>
            </a:r>
            <a:endParaRPr/>
          </a:p>
        </p:txBody>
      </p:sp>
      <p:sp>
        <p:nvSpPr>
          <p:cNvPr id="203" name="Google Shape;203;p29"/>
          <p:cNvSpPr txBox="1"/>
          <p:nvPr>
            <p:ph idx="1" type="body"/>
          </p:nvPr>
        </p:nvSpPr>
        <p:spPr>
          <a:xfrm>
            <a:off x="311700" y="1004950"/>
            <a:ext cx="8520600" cy="3416400"/>
          </a:xfrm>
          <a:prstGeom prst="rect">
            <a:avLst/>
          </a:prstGeom>
        </p:spPr>
        <p:txBody>
          <a:bodyPr anchorCtr="0" anchor="t" bIns="91425" lIns="91425" spcFirstLastPara="1" rIns="91425" wrap="square" tIns="91425">
            <a:noAutofit/>
          </a:bodyPr>
          <a:lstStyle/>
          <a:p>
            <a:pPr indent="0" lvl="0" marL="0" rtl="0" algn="l">
              <a:lnSpc>
                <a:spcPct val="165600"/>
              </a:lnSpc>
              <a:spcBef>
                <a:spcPts val="0"/>
              </a:spcBef>
              <a:spcAft>
                <a:spcPts val="0"/>
              </a:spcAft>
              <a:buNone/>
            </a:pPr>
            <a:r>
              <a:rPr b="1" lang="en">
                <a:solidFill>
                  <a:schemeClr val="accent5"/>
                </a:solidFill>
                <a:latin typeface="Arial"/>
                <a:ea typeface="Arial"/>
                <a:cs typeface="Arial"/>
                <a:sym typeface="Arial"/>
              </a:rPr>
              <a:t>All classes cover the same state standards, but Pre-AP classes are differentiated in the following ways:</a:t>
            </a:r>
            <a:endParaRPr b="1">
              <a:solidFill>
                <a:schemeClr val="accent5"/>
              </a:solidFill>
              <a:latin typeface="Arial"/>
              <a:ea typeface="Arial"/>
              <a:cs typeface="Arial"/>
              <a:sym typeface="Arial"/>
            </a:endParaRPr>
          </a:p>
          <a:p>
            <a:pPr indent="-295275" lvl="0" marL="457200" rtl="0" algn="l">
              <a:lnSpc>
                <a:spcPct val="165600"/>
              </a:lnSpc>
              <a:spcBef>
                <a:spcPts val="1600"/>
              </a:spcBef>
              <a:spcAft>
                <a:spcPts val="0"/>
              </a:spcAft>
              <a:buClr>
                <a:schemeClr val="accent5"/>
              </a:buClr>
              <a:buSzPts val="1050"/>
              <a:buFont typeface="Arial"/>
              <a:buChar char="●"/>
            </a:pPr>
            <a:r>
              <a:rPr b="1" lang="en">
                <a:solidFill>
                  <a:schemeClr val="accent5"/>
                </a:solidFill>
                <a:highlight>
                  <a:srgbClr val="FFFFFF"/>
                </a:highlight>
                <a:latin typeface="Arial"/>
                <a:ea typeface="Arial"/>
                <a:cs typeface="Arial"/>
                <a:sym typeface="Arial"/>
              </a:rPr>
              <a:t>Rigor of tests:</a:t>
            </a:r>
            <a:r>
              <a:rPr lang="en">
                <a:solidFill>
                  <a:schemeClr val="accent5"/>
                </a:solidFill>
                <a:highlight>
                  <a:srgbClr val="FFFFFF"/>
                </a:highlight>
                <a:latin typeface="Arial"/>
                <a:ea typeface="Arial"/>
                <a:cs typeface="Arial"/>
                <a:sym typeface="Arial"/>
              </a:rPr>
              <a:t> Higher level test questions, require students to apply knowledge at a greater depth.</a:t>
            </a:r>
            <a:endParaRPr>
              <a:solidFill>
                <a:schemeClr val="accent5"/>
              </a:solidFill>
              <a:highlight>
                <a:srgbClr val="FFFFFF"/>
              </a:highlight>
              <a:latin typeface="Arial"/>
              <a:ea typeface="Arial"/>
              <a:cs typeface="Arial"/>
              <a:sym typeface="Arial"/>
            </a:endParaRPr>
          </a:p>
          <a:p>
            <a:pPr indent="-295275" lvl="0" marL="457200" rtl="0" algn="l">
              <a:lnSpc>
                <a:spcPct val="165600"/>
              </a:lnSpc>
              <a:spcBef>
                <a:spcPts val="0"/>
              </a:spcBef>
              <a:spcAft>
                <a:spcPts val="0"/>
              </a:spcAft>
              <a:buClr>
                <a:schemeClr val="accent5"/>
              </a:buClr>
              <a:buSzPts val="1050"/>
              <a:buFont typeface="Arial"/>
              <a:buChar char="●"/>
            </a:pPr>
            <a:r>
              <a:rPr b="1" lang="en">
                <a:solidFill>
                  <a:schemeClr val="accent5"/>
                </a:solidFill>
                <a:highlight>
                  <a:srgbClr val="FFFFFF"/>
                </a:highlight>
                <a:latin typeface="Arial"/>
                <a:ea typeface="Arial"/>
                <a:cs typeface="Arial"/>
                <a:sym typeface="Arial"/>
              </a:rPr>
              <a:t>Projects:</a:t>
            </a:r>
            <a:r>
              <a:rPr lang="en">
                <a:solidFill>
                  <a:schemeClr val="accent5"/>
                </a:solidFill>
                <a:highlight>
                  <a:srgbClr val="FFFFFF"/>
                </a:highlight>
                <a:latin typeface="Arial"/>
                <a:ea typeface="Arial"/>
                <a:cs typeface="Arial"/>
                <a:sym typeface="Arial"/>
              </a:rPr>
              <a:t> Differentiated Requirements</a:t>
            </a:r>
            <a:endParaRPr>
              <a:solidFill>
                <a:schemeClr val="accent5"/>
              </a:solidFill>
              <a:highlight>
                <a:srgbClr val="FFFFFF"/>
              </a:highlight>
              <a:latin typeface="Arial"/>
              <a:ea typeface="Arial"/>
              <a:cs typeface="Arial"/>
              <a:sym typeface="Arial"/>
            </a:endParaRPr>
          </a:p>
          <a:p>
            <a:pPr indent="-295275" lvl="0" marL="457200" rtl="0" algn="l">
              <a:lnSpc>
                <a:spcPct val="165600"/>
              </a:lnSpc>
              <a:spcBef>
                <a:spcPts val="0"/>
              </a:spcBef>
              <a:spcAft>
                <a:spcPts val="0"/>
              </a:spcAft>
              <a:buClr>
                <a:schemeClr val="accent5"/>
              </a:buClr>
              <a:buSzPts val="1050"/>
              <a:buFont typeface="Arial"/>
              <a:buChar char="●"/>
            </a:pPr>
            <a:r>
              <a:rPr b="1" lang="en">
                <a:solidFill>
                  <a:schemeClr val="accent5"/>
                </a:solidFill>
                <a:highlight>
                  <a:srgbClr val="FFFFFF"/>
                </a:highlight>
                <a:latin typeface="Arial"/>
                <a:ea typeface="Arial"/>
                <a:cs typeface="Arial"/>
                <a:sym typeface="Arial"/>
              </a:rPr>
              <a:t>Writing assignments</a:t>
            </a:r>
            <a:r>
              <a:rPr lang="en">
                <a:solidFill>
                  <a:schemeClr val="accent5"/>
                </a:solidFill>
                <a:highlight>
                  <a:srgbClr val="FFFFFF"/>
                </a:highlight>
                <a:latin typeface="Arial"/>
                <a:ea typeface="Arial"/>
                <a:cs typeface="Arial"/>
                <a:sym typeface="Arial"/>
              </a:rPr>
              <a:t> - Inquiry Questions</a:t>
            </a:r>
            <a:endParaRPr>
              <a:solidFill>
                <a:schemeClr val="accent5"/>
              </a:solidFill>
              <a:highlight>
                <a:srgbClr val="FFFFFF"/>
              </a:highlight>
              <a:latin typeface="Arial"/>
              <a:ea typeface="Arial"/>
              <a:cs typeface="Arial"/>
              <a:sym typeface="Arial"/>
            </a:endParaRPr>
          </a:p>
          <a:p>
            <a:pPr indent="-295275" lvl="0" marL="457200" rtl="0" algn="l">
              <a:lnSpc>
                <a:spcPct val="138000"/>
              </a:lnSpc>
              <a:spcBef>
                <a:spcPts val="0"/>
              </a:spcBef>
              <a:spcAft>
                <a:spcPts val="0"/>
              </a:spcAft>
              <a:buClr>
                <a:schemeClr val="accent5"/>
              </a:buClr>
              <a:buSzPts val="1050"/>
              <a:buFont typeface="Arial"/>
              <a:buChar char="●"/>
            </a:pPr>
            <a:r>
              <a:rPr b="1" lang="en">
                <a:solidFill>
                  <a:schemeClr val="accent5"/>
                </a:solidFill>
                <a:highlight>
                  <a:srgbClr val="FFFFFF"/>
                </a:highlight>
                <a:latin typeface="Arial"/>
                <a:ea typeface="Arial"/>
                <a:cs typeface="Arial"/>
                <a:sym typeface="Arial"/>
              </a:rPr>
              <a:t>Activities</a:t>
            </a:r>
            <a:r>
              <a:rPr lang="en">
                <a:solidFill>
                  <a:schemeClr val="accent5"/>
                </a:solidFill>
                <a:highlight>
                  <a:srgbClr val="FFFFFF"/>
                </a:highlight>
                <a:latin typeface="Arial"/>
                <a:ea typeface="Arial"/>
                <a:cs typeface="Arial"/>
                <a:sym typeface="Arial"/>
              </a:rPr>
              <a:t> that prepare Pre-AP students for AP courses in High School</a:t>
            </a:r>
            <a:endParaRPr>
              <a:solidFill>
                <a:schemeClr val="accent5"/>
              </a:solidFill>
              <a:highlight>
                <a:srgbClr val="FFFFFF"/>
              </a:highlight>
              <a:latin typeface="Arial"/>
              <a:ea typeface="Arial"/>
              <a:cs typeface="Arial"/>
              <a:sym typeface="Arial"/>
            </a:endParaRPr>
          </a:p>
          <a:p>
            <a:pPr indent="0" lvl="0" marL="0" rtl="0" algn="l">
              <a:spcBef>
                <a:spcPts val="0"/>
              </a:spcBef>
              <a:spcAft>
                <a:spcPts val="0"/>
              </a:spcAft>
              <a:buNone/>
            </a:pPr>
            <a:r>
              <a:t/>
            </a:r>
            <a:endParaRPr>
              <a:solidFill>
                <a:srgbClr val="595959"/>
              </a:solidFill>
              <a:highlight>
                <a:srgbClr val="FFFFFF"/>
              </a:highlight>
              <a:latin typeface="Arial"/>
              <a:ea typeface="Arial"/>
              <a:cs typeface="Arial"/>
              <a:sym typeface="Arial"/>
            </a:endParaRPr>
          </a:p>
          <a:p>
            <a:pPr indent="0" lvl="0" marL="0" rtl="0" algn="l">
              <a:spcBef>
                <a:spcPts val="0"/>
              </a:spcBef>
              <a:spcAft>
                <a:spcPts val="1600"/>
              </a:spcAft>
              <a:buNone/>
            </a:pPr>
            <a:r>
              <a:t/>
            </a:r>
            <a:endParaRPr/>
          </a:p>
        </p:txBody>
      </p:sp>
      <p:cxnSp>
        <p:nvCxnSpPr>
          <p:cNvPr id="204" name="Google Shape;204;p29"/>
          <p:cNvCxnSpPr/>
          <p:nvPr/>
        </p:nvCxnSpPr>
        <p:spPr>
          <a:xfrm>
            <a:off x="401325" y="680725"/>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2F2F2"/>
            </a:gs>
            <a:gs pos="100000">
              <a:srgbClr val="A6A6A6"/>
            </a:gs>
          </a:gsLst>
          <a:lin ang="5400012" scaled="0"/>
        </a:gradFill>
      </p:bgPr>
    </p:bg>
    <p:spTree>
      <p:nvGrpSpPr>
        <p:cNvPr id="65" name="Shape 65"/>
        <p:cNvGrpSpPr/>
        <p:nvPr/>
      </p:nvGrpSpPr>
      <p:grpSpPr>
        <a:xfrm>
          <a:off x="0" y="0"/>
          <a:ext cx="0" cy="0"/>
          <a:chOff x="0" y="0"/>
          <a:chExt cx="0" cy="0"/>
        </a:xfrm>
      </p:grpSpPr>
      <p:sp>
        <p:nvSpPr>
          <p:cNvPr id="66" name="Google Shape;66;p14"/>
          <p:cNvSpPr txBox="1"/>
          <p:nvPr>
            <p:ph idx="1" type="body"/>
          </p:nvPr>
        </p:nvSpPr>
        <p:spPr>
          <a:xfrm>
            <a:off x="4588450" y="1317813"/>
            <a:ext cx="3278400" cy="3659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700">
                <a:solidFill>
                  <a:srgbClr val="0000FF"/>
                </a:solidFill>
                <a:latin typeface="Architects Daughter"/>
                <a:ea typeface="Architects Daughter"/>
                <a:cs typeface="Architects Daughter"/>
                <a:sym typeface="Architects Daughter"/>
              </a:rPr>
              <a:t>2024-25</a:t>
            </a:r>
            <a:endParaRPr b="1" sz="2700">
              <a:solidFill>
                <a:srgbClr val="0000FF"/>
              </a:solidFill>
              <a:latin typeface="Architects Daughter"/>
              <a:ea typeface="Architects Daughter"/>
              <a:cs typeface="Architects Daughter"/>
              <a:sym typeface="Architects Daughter"/>
            </a:endParaRPr>
          </a:p>
          <a:p>
            <a:pPr indent="0" lvl="0" marL="0" rtl="0" algn="ctr">
              <a:lnSpc>
                <a:spcPct val="100000"/>
              </a:lnSpc>
              <a:spcBef>
                <a:spcPts val="0"/>
              </a:spcBef>
              <a:spcAft>
                <a:spcPts val="0"/>
              </a:spcAft>
              <a:buNone/>
            </a:pPr>
            <a:r>
              <a:t/>
            </a:r>
            <a:endParaRPr b="1" sz="100">
              <a:solidFill>
                <a:srgbClr val="0000FF"/>
              </a:solidFill>
              <a:latin typeface="Architects Daughter"/>
              <a:ea typeface="Architects Daughter"/>
              <a:cs typeface="Architects Daughter"/>
              <a:sym typeface="Architects Daughter"/>
            </a:endParaRPr>
          </a:p>
          <a:p>
            <a:pPr indent="0" lvl="0" marL="0" rtl="0" algn="ctr">
              <a:lnSpc>
                <a:spcPct val="100000"/>
              </a:lnSpc>
              <a:spcBef>
                <a:spcPts val="0"/>
              </a:spcBef>
              <a:spcAft>
                <a:spcPts val="0"/>
              </a:spcAft>
              <a:buNone/>
            </a:pPr>
            <a:r>
              <a:t/>
            </a:r>
            <a:endParaRPr b="1" sz="100">
              <a:solidFill>
                <a:srgbClr val="0000FF"/>
              </a:solidFill>
              <a:latin typeface="Architects Daughter"/>
              <a:ea typeface="Architects Daughter"/>
              <a:cs typeface="Architects Daughter"/>
              <a:sym typeface="Architects Daughter"/>
            </a:endParaRPr>
          </a:p>
          <a:p>
            <a:pPr indent="0" lvl="0" marL="0" rtl="0" algn="ctr">
              <a:lnSpc>
                <a:spcPct val="100000"/>
              </a:lnSpc>
              <a:spcBef>
                <a:spcPts val="0"/>
              </a:spcBef>
              <a:spcAft>
                <a:spcPts val="0"/>
              </a:spcAft>
              <a:buNone/>
            </a:pPr>
            <a:r>
              <a:t/>
            </a:r>
            <a:endParaRPr b="1" sz="100">
              <a:solidFill>
                <a:srgbClr val="0000FF"/>
              </a:solidFill>
              <a:latin typeface="Architects Daughter"/>
              <a:ea typeface="Architects Daughter"/>
              <a:cs typeface="Architects Daughter"/>
              <a:sym typeface="Architects Daughter"/>
            </a:endParaRPr>
          </a:p>
          <a:p>
            <a:pPr indent="0" lvl="0" marL="0" rtl="0" algn="ctr">
              <a:lnSpc>
                <a:spcPct val="100000"/>
              </a:lnSpc>
              <a:spcBef>
                <a:spcPts val="0"/>
              </a:spcBef>
              <a:spcAft>
                <a:spcPts val="0"/>
              </a:spcAft>
              <a:buNone/>
            </a:pPr>
            <a:r>
              <a:rPr b="1" lang="en" sz="2000">
                <a:solidFill>
                  <a:srgbClr val="0000FF"/>
                </a:solidFill>
              </a:rPr>
              <a:t>Mrs. Garcia</a:t>
            </a:r>
            <a:endParaRPr b="1" sz="2000">
              <a:solidFill>
                <a:srgbClr val="000000"/>
              </a:solidFill>
            </a:endParaRPr>
          </a:p>
          <a:p>
            <a:pPr indent="0" lvl="0" marL="0" rtl="0" algn="ctr">
              <a:lnSpc>
                <a:spcPct val="100000"/>
              </a:lnSpc>
              <a:spcBef>
                <a:spcPts val="0"/>
              </a:spcBef>
              <a:spcAft>
                <a:spcPts val="0"/>
              </a:spcAft>
              <a:buNone/>
            </a:pPr>
            <a:r>
              <a:rPr b="1" lang="en" sz="2000">
                <a:solidFill>
                  <a:srgbClr val="000000"/>
                </a:solidFill>
              </a:rPr>
              <a:t>Counselor </a:t>
            </a:r>
            <a:endParaRPr b="1" sz="2000">
              <a:solidFill>
                <a:srgbClr val="000000"/>
              </a:solidFill>
            </a:endParaRPr>
          </a:p>
          <a:p>
            <a:pPr indent="0" lvl="0" marL="0" rtl="0" algn="ctr">
              <a:lnSpc>
                <a:spcPct val="100000"/>
              </a:lnSpc>
              <a:spcBef>
                <a:spcPts val="0"/>
              </a:spcBef>
              <a:spcAft>
                <a:spcPts val="0"/>
              </a:spcAft>
              <a:buNone/>
            </a:pPr>
            <a:r>
              <a:rPr b="1" lang="en" sz="2000">
                <a:solidFill>
                  <a:srgbClr val="000000"/>
                </a:solidFill>
              </a:rPr>
              <a:t>6th</a:t>
            </a:r>
            <a:endParaRPr b="1" sz="2000">
              <a:solidFill>
                <a:srgbClr val="0000FF"/>
              </a:solidFill>
            </a:endParaRPr>
          </a:p>
          <a:p>
            <a:pPr indent="0" lvl="0" marL="0" rtl="0" algn="ctr">
              <a:lnSpc>
                <a:spcPct val="100000"/>
              </a:lnSpc>
              <a:spcBef>
                <a:spcPts val="0"/>
              </a:spcBef>
              <a:spcAft>
                <a:spcPts val="0"/>
              </a:spcAft>
              <a:buNone/>
            </a:pPr>
            <a:r>
              <a:t/>
            </a:r>
            <a:endParaRPr b="1" sz="100">
              <a:solidFill>
                <a:srgbClr val="0000FF"/>
              </a:solidFill>
            </a:endParaRPr>
          </a:p>
          <a:p>
            <a:pPr indent="0" lvl="0" marL="0" rtl="0" algn="ctr">
              <a:lnSpc>
                <a:spcPct val="100000"/>
              </a:lnSpc>
              <a:spcBef>
                <a:spcPts val="0"/>
              </a:spcBef>
              <a:spcAft>
                <a:spcPts val="0"/>
              </a:spcAft>
              <a:buNone/>
            </a:pPr>
            <a:r>
              <a:t/>
            </a:r>
            <a:endParaRPr b="1" sz="100">
              <a:solidFill>
                <a:srgbClr val="0000FF"/>
              </a:solidFill>
            </a:endParaRPr>
          </a:p>
          <a:p>
            <a:pPr indent="0" lvl="0" marL="0" rtl="0" algn="ctr">
              <a:lnSpc>
                <a:spcPct val="100000"/>
              </a:lnSpc>
              <a:spcBef>
                <a:spcPts val="0"/>
              </a:spcBef>
              <a:spcAft>
                <a:spcPts val="0"/>
              </a:spcAft>
              <a:buNone/>
            </a:pPr>
            <a:r>
              <a:rPr b="1" lang="en" sz="2000">
                <a:solidFill>
                  <a:srgbClr val="0000FF"/>
                </a:solidFill>
              </a:rPr>
              <a:t>Mrs. Tompkins</a:t>
            </a:r>
            <a:endParaRPr b="1" sz="2000">
              <a:solidFill>
                <a:srgbClr val="000000"/>
              </a:solidFill>
            </a:endParaRPr>
          </a:p>
          <a:p>
            <a:pPr indent="0" lvl="0" marL="0" rtl="0" algn="ctr">
              <a:lnSpc>
                <a:spcPct val="100000"/>
              </a:lnSpc>
              <a:spcBef>
                <a:spcPts val="0"/>
              </a:spcBef>
              <a:spcAft>
                <a:spcPts val="0"/>
              </a:spcAft>
              <a:buNone/>
            </a:pPr>
            <a:r>
              <a:rPr b="1" lang="en" sz="2000">
                <a:solidFill>
                  <a:srgbClr val="000000"/>
                </a:solidFill>
              </a:rPr>
              <a:t>Counselor </a:t>
            </a:r>
            <a:endParaRPr b="1" sz="2000">
              <a:solidFill>
                <a:srgbClr val="000000"/>
              </a:solidFill>
            </a:endParaRPr>
          </a:p>
          <a:p>
            <a:pPr indent="0" lvl="0" marL="0" rtl="0" algn="ctr">
              <a:lnSpc>
                <a:spcPct val="100000"/>
              </a:lnSpc>
              <a:spcBef>
                <a:spcPts val="0"/>
              </a:spcBef>
              <a:spcAft>
                <a:spcPts val="0"/>
              </a:spcAft>
              <a:buNone/>
            </a:pPr>
            <a:r>
              <a:rPr b="1" lang="en" sz="2000">
                <a:solidFill>
                  <a:srgbClr val="000000"/>
                </a:solidFill>
              </a:rPr>
              <a:t>7th</a:t>
            </a:r>
            <a:endParaRPr b="1" sz="2000">
              <a:solidFill>
                <a:srgbClr val="000000"/>
              </a:solidFill>
            </a:endParaRPr>
          </a:p>
          <a:p>
            <a:pPr indent="0" lvl="0" marL="0" rtl="0" algn="ctr">
              <a:lnSpc>
                <a:spcPct val="100000"/>
              </a:lnSpc>
              <a:spcBef>
                <a:spcPts val="0"/>
              </a:spcBef>
              <a:spcAft>
                <a:spcPts val="0"/>
              </a:spcAft>
              <a:buNone/>
            </a:pPr>
            <a:r>
              <a:t/>
            </a:r>
            <a:endParaRPr b="1" sz="100">
              <a:solidFill>
                <a:srgbClr val="000000"/>
              </a:solidFill>
            </a:endParaRPr>
          </a:p>
          <a:p>
            <a:pPr indent="0" lvl="0" marL="0" rtl="0" algn="ctr">
              <a:lnSpc>
                <a:spcPct val="100000"/>
              </a:lnSpc>
              <a:spcBef>
                <a:spcPts val="0"/>
              </a:spcBef>
              <a:spcAft>
                <a:spcPts val="0"/>
              </a:spcAft>
              <a:buNone/>
            </a:pPr>
            <a:r>
              <a:t/>
            </a:r>
            <a:endParaRPr b="1" sz="100">
              <a:solidFill>
                <a:srgbClr val="000000"/>
              </a:solidFill>
            </a:endParaRPr>
          </a:p>
          <a:p>
            <a:pPr indent="0" lvl="0" marL="0" rtl="0" algn="ctr">
              <a:lnSpc>
                <a:spcPct val="100000"/>
              </a:lnSpc>
              <a:spcBef>
                <a:spcPts val="0"/>
              </a:spcBef>
              <a:spcAft>
                <a:spcPts val="0"/>
              </a:spcAft>
              <a:buNone/>
            </a:pPr>
            <a:r>
              <a:rPr b="1" lang="en" sz="2000">
                <a:solidFill>
                  <a:srgbClr val="0000FF"/>
                </a:solidFill>
              </a:rPr>
              <a:t>Mrs. Hardy</a:t>
            </a:r>
            <a:endParaRPr b="1" sz="2000">
              <a:solidFill>
                <a:srgbClr val="0000FF"/>
              </a:solidFill>
            </a:endParaRPr>
          </a:p>
          <a:p>
            <a:pPr indent="0" lvl="0" marL="0" rtl="0" algn="ctr">
              <a:lnSpc>
                <a:spcPct val="100000"/>
              </a:lnSpc>
              <a:spcBef>
                <a:spcPts val="0"/>
              </a:spcBef>
              <a:spcAft>
                <a:spcPts val="0"/>
              </a:spcAft>
              <a:buNone/>
            </a:pPr>
            <a:r>
              <a:rPr b="1" lang="en" sz="2000">
                <a:solidFill>
                  <a:srgbClr val="000000"/>
                </a:solidFill>
              </a:rPr>
              <a:t>8th</a:t>
            </a:r>
            <a:endParaRPr b="1" sz="2000">
              <a:solidFill>
                <a:srgbClr val="000000"/>
              </a:solidFill>
            </a:endParaRPr>
          </a:p>
          <a:p>
            <a:pPr indent="0" lvl="0" marL="0" rtl="0" algn="ctr">
              <a:lnSpc>
                <a:spcPct val="100000"/>
              </a:lnSpc>
              <a:spcBef>
                <a:spcPts val="0"/>
              </a:spcBef>
              <a:spcAft>
                <a:spcPts val="0"/>
              </a:spcAft>
              <a:buNone/>
            </a:pPr>
            <a:r>
              <a:t/>
            </a:r>
            <a:endParaRPr b="1" sz="2000">
              <a:solidFill>
                <a:srgbClr val="000000"/>
              </a:solidFill>
            </a:endParaRPr>
          </a:p>
          <a:p>
            <a:pPr indent="0" lvl="0" marL="0" rtl="0" algn="ctr">
              <a:lnSpc>
                <a:spcPct val="100000"/>
              </a:lnSpc>
              <a:spcBef>
                <a:spcPts val="0"/>
              </a:spcBef>
              <a:spcAft>
                <a:spcPts val="0"/>
              </a:spcAft>
              <a:buNone/>
            </a:pPr>
            <a:r>
              <a:t/>
            </a:r>
            <a:endParaRPr b="1" sz="2000">
              <a:solidFill>
                <a:srgbClr val="000000"/>
              </a:solidFill>
            </a:endParaRPr>
          </a:p>
          <a:p>
            <a:pPr indent="0" lvl="0" marL="0" rtl="0" algn="ctr">
              <a:lnSpc>
                <a:spcPct val="100000"/>
              </a:lnSpc>
              <a:spcBef>
                <a:spcPts val="0"/>
              </a:spcBef>
              <a:spcAft>
                <a:spcPts val="0"/>
              </a:spcAft>
              <a:buNone/>
            </a:pPr>
            <a:r>
              <a:t/>
            </a:r>
            <a:endParaRPr b="1" sz="2000">
              <a:solidFill>
                <a:srgbClr val="000000"/>
              </a:solidFill>
            </a:endParaRPr>
          </a:p>
          <a:p>
            <a:pPr indent="0" lvl="0" marL="0" rtl="0" algn="ctr">
              <a:lnSpc>
                <a:spcPct val="100000"/>
              </a:lnSpc>
              <a:spcBef>
                <a:spcPts val="0"/>
              </a:spcBef>
              <a:spcAft>
                <a:spcPts val="0"/>
              </a:spcAft>
              <a:buNone/>
            </a:pPr>
            <a:r>
              <a:t/>
            </a:r>
            <a:endParaRPr b="1" sz="2000">
              <a:solidFill>
                <a:srgbClr val="000000"/>
              </a:solidFill>
            </a:endParaRPr>
          </a:p>
          <a:p>
            <a:pPr indent="0" lvl="0" marL="0" rtl="0" algn="l">
              <a:spcBef>
                <a:spcPts val="0"/>
              </a:spcBef>
              <a:spcAft>
                <a:spcPts val="1600"/>
              </a:spcAft>
              <a:buNone/>
            </a:pPr>
            <a:r>
              <a:t/>
            </a:r>
            <a:endParaRPr b="1" sz="2400"/>
          </a:p>
        </p:txBody>
      </p:sp>
      <p:sp>
        <p:nvSpPr>
          <p:cNvPr id="67" name="Google Shape;67;p14"/>
          <p:cNvSpPr txBox="1"/>
          <p:nvPr>
            <p:ph type="title"/>
          </p:nvPr>
        </p:nvSpPr>
        <p:spPr>
          <a:xfrm>
            <a:off x="423925" y="111425"/>
            <a:ext cx="8012100" cy="71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6000">
                <a:solidFill>
                  <a:schemeClr val="accent5"/>
                </a:solidFill>
              </a:rPr>
              <a:t>MPJH Counselors</a:t>
            </a:r>
            <a:endParaRPr>
              <a:solidFill>
                <a:srgbClr val="A61C00"/>
              </a:solidFill>
            </a:endParaRPr>
          </a:p>
        </p:txBody>
      </p:sp>
      <p:cxnSp>
        <p:nvCxnSpPr>
          <p:cNvPr id="68" name="Google Shape;68;p14"/>
          <p:cNvCxnSpPr/>
          <p:nvPr/>
        </p:nvCxnSpPr>
        <p:spPr>
          <a:xfrm>
            <a:off x="219025" y="1109625"/>
            <a:ext cx="8421900" cy="28200"/>
          </a:xfrm>
          <a:prstGeom prst="straightConnector1">
            <a:avLst/>
          </a:prstGeom>
          <a:noFill/>
          <a:ln cap="flat" cmpd="sng" w="76200">
            <a:solidFill>
              <a:srgbClr val="FFFFFF"/>
            </a:solidFill>
            <a:prstDash val="solid"/>
            <a:round/>
            <a:headEnd len="med" w="med" type="none"/>
            <a:tailEnd len="med" w="med" type="none"/>
          </a:ln>
        </p:spPr>
      </p:cxnSp>
      <p:pic>
        <p:nvPicPr>
          <p:cNvPr id="69" name="Google Shape;69;p14"/>
          <p:cNvPicPr preferRelativeResize="0"/>
          <p:nvPr/>
        </p:nvPicPr>
        <p:blipFill>
          <a:blip r:embed="rId3">
            <a:alphaModFix/>
          </a:blip>
          <a:stretch>
            <a:fillRect/>
          </a:stretch>
        </p:blipFill>
        <p:spPr>
          <a:xfrm>
            <a:off x="647550" y="1223188"/>
            <a:ext cx="3700874" cy="3700874"/>
          </a:xfrm>
          <a:prstGeom prst="rect">
            <a:avLst/>
          </a:prstGeom>
          <a:noFill/>
          <a:ln>
            <a:noFill/>
          </a:ln>
        </p:spPr>
      </p:pic>
      <p:sp>
        <p:nvSpPr>
          <p:cNvPr id="70" name="Google Shape;70;p14"/>
          <p:cNvSpPr/>
          <p:nvPr/>
        </p:nvSpPr>
        <p:spPr>
          <a:xfrm>
            <a:off x="5340850" y="2765550"/>
            <a:ext cx="1773600" cy="1121700"/>
          </a:xfrm>
          <a:prstGeom prst="heart">
            <a:avLst/>
          </a:prstGeom>
          <a:noFill/>
          <a:ln cap="flat" cmpd="sng" w="9525">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11700" y="834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Course Selection Materials</a:t>
            </a:r>
            <a:endParaRPr sz="3600">
              <a:solidFill>
                <a:schemeClr val="accent5"/>
              </a:solidFill>
            </a:endParaRPr>
          </a:p>
        </p:txBody>
      </p:sp>
      <p:sp>
        <p:nvSpPr>
          <p:cNvPr id="76" name="Google Shape;76;p15"/>
          <p:cNvSpPr txBox="1"/>
          <p:nvPr>
            <p:ph idx="1" type="body"/>
          </p:nvPr>
        </p:nvSpPr>
        <p:spPr>
          <a:xfrm>
            <a:off x="1394150" y="4673950"/>
            <a:ext cx="6144600" cy="350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C4587"/>
                </a:solidFill>
              </a:rPr>
              <a:t>*Available on Counselors MPJH Website, Science &amp; ELAR Canvas Page</a:t>
            </a:r>
            <a:br>
              <a:rPr b="1" lang="en">
                <a:solidFill>
                  <a:srgbClr val="1C4587"/>
                </a:solidFill>
              </a:rPr>
            </a:b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0"/>
              </a:spcAft>
              <a:buNone/>
            </a:pPr>
            <a:r>
              <a:t/>
            </a:r>
            <a:endParaRPr b="1">
              <a:solidFill>
                <a:srgbClr val="1C4587"/>
              </a:solidFill>
            </a:endParaRPr>
          </a:p>
          <a:p>
            <a:pPr indent="0" lvl="0" marL="0" rtl="0" algn="ctr">
              <a:spcBef>
                <a:spcPts val="1600"/>
              </a:spcBef>
              <a:spcAft>
                <a:spcPts val="1600"/>
              </a:spcAft>
              <a:buNone/>
            </a:pPr>
            <a:r>
              <a:t/>
            </a:r>
            <a:endParaRPr b="1">
              <a:solidFill>
                <a:srgbClr val="1C4587"/>
              </a:solidFill>
            </a:endParaRPr>
          </a:p>
        </p:txBody>
      </p:sp>
      <p:cxnSp>
        <p:nvCxnSpPr>
          <p:cNvPr id="77" name="Google Shape;77;p15"/>
          <p:cNvCxnSpPr/>
          <p:nvPr/>
        </p:nvCxnSpPr>
        <p:spPr>
          <a:xfrm>
            <a:off x="449300" y="737650"/>
            <a:ext cx="8235000" cy="47100"/>
          </a:xfrm>
          <a:prstGeom prst="straightConnector1">
            <a:avLst/>
          </a:prstGeom>
          <a:noFill/>
          <a:ln cap="flat" cmpd="sng" w="76200">
            <a:solidFill>
              <a:srgbClr val="FFFFFF"/>
            </a:solidFill>
            <a:prstDash val="solid"/>
            <a:round/>
            <a:headEnd len="med" w="med" type="none"/>
            <a:tailEnd len="med" w="med" type="none"/>
          </a:ln>
        </p:spPr>
      </p:cxnSp>
      <p:sp>
        <p:nvSpPr>
          <p:cNvPr id="78" name="Google Shape;78;p15"/>
          <p:cNvSpPr txBox="1"/>
          <p:nvPr/>
        </p:nvSpPr>
        <p:spPr>
          <a:xfrm>
            <a:off x="1949000" y="4277163"/>
            <a:ext cx="5235600" cy="48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1C3AA9"/>
                </a:solidFill>
                <a:latin typeface="Proxima Nova"/>
                <a:ea typeface="Proxima Nova"/>
                <a:cs typeface="Proxima Nova"/>
                <a:sym typeface="Proxima Nova"/>
              </a:rPr>
              <a:t>You will enter course in SchooLink this year.</a:t>
            </a:r>
            <a:endParaRPr b="1" sz="1800">
              <a:solidFill>
                <a:srgbClr val="1C3AA9"/>
              </a:solidFill>
              <a:latin typeface="Proxima Nova"/>
              <a:ea typeface="Proxima Nova"/>
              <a:cs typeface="Proxima Nova"/>
              <a:sym typeface="Proxima Nova"/>
            </a:endParaRPr>
          </a:p>
        </p:txBody>
      </p:sp>
      <p:sp>
        <p:nvSpPr>
          <p:cNvPr id="79" name="Google Shape;79;p15"/>
          <p:cNvSpPr/>
          <p:nvPr/>
        </p:nvSpPr>
        <p:spPr>
          <a:xfrm>
            <a:off x="3693280" y="2714897"/>
            <a:ext cx="1457352" cy="1363392"/>
          </a:xfrm>
          <a:prstGeom prst="irregularSeal2">
            <a:avLst/>
          </a:prstGeom>
          <a:solidFill>
            <a:schemeClr val="lt1"/>
          </a:solidFill>
          <a:ln cap="flat" cmpd="sng" w="9525">
            <a:solidFill>
              <a:srgbClr val="1C3AA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txBox="1"/>
          <p:nvPr/>
        </p:nvSpPr>
        <p:spPr>
          <a:xfrm>
            <a:off x="3693275" y="3109388"/>
            <a:ext cx="13326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Impact"/>
                <a:ea typeface="Impact"/>
                <a:cs typeface="Impact"/>
                <a:sym typeface="Impact"/>
              </a:rPr>
              <a:t>New this year!</a:t>
            </a:r>
            <a:endParaRPr sz="1700">
              <a:latin typeface="Impact"/>
              <a:ea typeface="Impact"/>
              <a:cs typeface="Impact"/>
              <a:sym typeface="Impact"/>
            </a:endParaRPr>
          </a:p>
        </p:txBody>
      </p:sp>
      <p:pic>
        <p:nvPicPr>
          <p:cNvPr id="81" name="Google Shape;81;p15"/>
          <p:cNvPicPr preferRelativeResize="0"/>
          <p:nvPr/>
        </p:nvPicPr>
        <p:blipFill>
          <a:blip r:embed="rId3">
            <a:alphaModFix/>
          </a:blip>
          <a:stretch>
            <a:fillRect/>
          </a:stretch>
        </p:blipFill>
        <p:spPr>
          <a:xfrm>
            <a:off x="5297165" y="866224"/>
            <a:ext cx="3576985" cy="3392500"/>
          </a:xfrm>
          <a:prstGeom prst="rect">
            <a:avLst/>
          </a:prstGeom>
          <a:noFill/>
          <a:ln>
            <a:noFill/>
          </a:ln>
        </p:spPr>
      </p:pic>
      <p:cxnSp>
        <p:nvCxnSpPr>
          <p:cNvPr id="82" name="Google Shape;82;p15"/>
          <p:cNvCxnSpPr/>
          <p:nvPr/>
        </p:nvCxnSpPr>
        <p:spPr>
          <a:xfrm flipH="1" rot="10800000">
            <a:off x="2871150" y="2579600"/>
            <a:ext cx="2364600" cy="7800"/>
          </a:xfrm>
          <a:prstGeom prst="straightConnector1">
            <a:avLst/>
          </a:prstGeom>
          <a:noFill/>
          <a:ln cap="flat" cmpd="sng" w="76200">
            <a:solidFill>
              <a:srgbClr val="00FF00"/>
            </a:solidFill>
            <a:prstDash val="solid"/>
            <a:round/>
            <a:headEnd len="med" w="med" type="none"/>
            <a:tailEnd len="med" w="med" type="triangle"/>
          </a:ln>
        </p:spPr>
      </p:cxnSp>
      <p:sp>
        <p:nvSpPr>
          <p:cNvPr id="83" name="Google Shape;83;p15"/>
          <p:cNvSpPr txBox="1"/>
          <p:nvPr/>
        </p:nvSpPr>
        <p:spPr>
          <a:xfrm>
            <a:off x="6256350" y="1291650"/>
            <a:ext cx="2617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chemeClr val="hlink"/>
                </a:solidFill>
                <a:latin typeface="Proxima Nova"/>
                <a:ea typeface="Proxima Nova"/>
                <a:cs typeface="Proxima Nova"/>
                <a:sym typeface="Proxima Nova"/>
                <a:hlinkClick r:id="rId4"/>
              </a:rPr>
              <a:t>SchooLink Directions Video.mp4</a:t>
            </a:r>
            <a:r>
              <a:rPr lang="en" sz="1100">
                <a:latin typeface="Proxima Nova"/>
                <a:ea typeface="Proxima Nova"/>
                <a:cs typeface="Proxima Nova"/>
                <a:sym typeface="Proxima Nova"/>
              </a:rPr>
              <a:t> </a:t>
            </a:r>
            <a:endParaRPr sz="1100">
              <a:latin typeface="Proxima Nova"/>
              <a:ea typeface="Proxima Nova"/>
              <a:cs typeface="Proxima Nova"/>
              <a:sym typeface="Proxima Nova"/>
            </a:endParaRPr>
          </a:p>
        </p:txBody>
      </p:sp>
      <p:sp>
        <p:nvSpPr>
          <p:cNvPr id="84" name="Google Shape;84;p15"/>
          <p:cNvSpPr txBox="1"/>
          <p:nvPr/>
        </p:nvSpPr>
        <p:spPr>
          <a:xfrm>
            <a:off x="3608188" y="1021325"/>
            <a:ext cx="16275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rgbClr val="FF0000"/>
                </a:solidFill>
                <a:latin typeface="Proxima Nova"/>
                <a:ea typeface="Proxima Nova"/>
                <a:cs typeface="Proxima Nova"/>
                <a:sym typeface="Proxima Nova"/>
              </a:rPr>
              <a:t>Click Link and Watch SchooLink Video</a:t>
            </a:r>
            <a:endParaRPr b="1" sz="1700">
              <a:solidFill>
                <a:srgbClr val="FF0000"/>
              </a:solidFill>
              <a:latin typeface="Proxima Nova"/>
              <a:ea typeface="Proxima Nova"/>
              <a:cs typeface="Proxima Nova"/>
              <a:sym typeface="Proxima Nova"/>
            </a:endParaRPr>
          </a:p>
        </p:txBody>
      </p:sp>
      <p:pic>
        <p:nvPicPr>
          <p:cNvPr id="85" name="Google Shape;85;p15"/>
          <p:cNvPicPr preferRelativeResize="0"/>
          <p:nvPr/>
        </p:nvPicPr>
        <p:blipFill>
          <a:blip r:embed="rId5">
            <a:alphaModFix/>
          </a:blip>
          <a:stretch>
            <a:fillRect/>
          </a:stretch>
        </p:blipFill>
        <p:spPr>
          <a:xfrm>
            <a:off x="152400" y="937150"/>
            <a:ext cx="3540876" cy="33063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311700" y="230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Three Class Formats</a:t>
            </a:r>
            <a:endParaRPr sz="3600">
              <a:solidFill>
                <a:schemeClr val="accent5"/>
              </a:solidFill>
            </a:endParaRPr>
          </a:p>
        </p:txBody>
      </p:sp>
      <p:sp>
        <p:nvSpPr>
          <p:cNvPr id="91" name="Google Shape;91;p16"/>
          <p:cNvSpPr txBox="1"/>
          <p:nvPr>
            <p:ph idx="1" type="body"/>
          </p:nvPr>
        </p:nvSpPr>
        <p:spPr>
          <a:xfrm>
            <a:off x="488325" y="1117150"/>
            <a:ext cx="8520600" cy="36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Academic </a:t>
            </a:r>
            <a:r>
              <a:rPr lang="en">
                <a:solidFill>
                  <a:schemeClr val="accent5"/>
                </a:solidFill>
              </a:rPr>
              <a:t>– For everyone, on grade level, more time to review concepts, more tutoring provided, prepares students for college as well as other post secondary education</a:t>
            </a:r>
            <a:endParaRPr>
              <a:solidFill>
                <a:schemeClr val="accent5"/>
              </a:solidFill>
            </a:endParaRPr>
          </a:p>
          <a:p>
            <a:pPr indent="0" lvl="0" marL="0" rtl="0" algn="l">
              <a:spcBef>
                <a:spcPts val="1600"/>
              </a:spcBef>
              <a:spcAft>
                <a:spcPts val="0"/>
              </a:spcAft>
              <a:buNone/>
            </a:pPr>
            <a:r>
              <a:rPr b="1" lang="en">
                <a:solidFill>
                  <a:schemeClr val="accent5"/>
                </a:solidFill>
              </a:rPr>
              <a:t>K</a:t>
            </a:r>
            <a:r>
              <a:rPr b="1" lang="en">
                <a:solidFill>
                  <a:schemeClr val="accent5"/>
                </a:solidFill>
              </a:rPr>
              <a:t>AP </a:t>
            </a:r>
            <a:r>
              <a:rPr b="1" i="1" lang="en" sz="1400">
                <a:solidFill>
                  <a:schemeClr val="accent5"/>
                </a:solidFill>
              </a:rPr>
              <a:t>(</a:t>
            </a:r>
            <a:r>
              <a:rPr b="1" i="1" lang="en" sz="1400">
                <a:solidFill>
                  <a:srgbClr val="1C3AA9"/>
                </a:solidFill>
              </a:rPr>
              <a:t>Katy </a:t>
            </a:r>
            <a:r>
              <a:rPr b="1" i="1" lang="en" sz="1400">
                <a:solidFill>
                  <a:schemeClr val="accent5"/>
                </a:solidFill>
              </a:rPr>
              <a:t>Advanced Program - formerly called Pre-AP)</a:t>
            </a:r>
            <a:r>
              <a:rPr lang="en">
                <a:solidFill>
                  <a:schemeClr val="accent5"/>
                </a:solidFill>
              </a:rPr>
              <a:t>– More challenging, fast paced,  requires independent learning, prepares students for AP classes in high school </a:t>
            </a:r>
            <a:r>
              <a:rPr b="1" lang="en">
                <a:solidFill>
                  <a:schemeClr val="accent5"/>
                </a:solidFill>
              </a:rPr>
              <a:t>*Recommend current average of B or higher in specific subject grade</a:t>
            </a:r>
            <a:endParaRPr b="1">
              <a:solidFill>
                <a:schemeClr val="accent5"/>
              </a:solidFill>
            </a:endParaRPr>
          </a:p>
          <a:p>
            <a:pPr indent="0" lvl="0" marL="0" rtl="0" algn="l">
              <a:spcBef>
                <a:spcPts val="1600"/>
              </a:spcBef>
              <a:spcAft>
                <a:spcPts val="0"/>
              </a:spcAft>
              <a:buNone/>
            </a:pPr>
            <a:r>
              <a:rPr b="1" lang="en">
                <a:solidFill>
                  <a:schemeClr val="accent5"/>
                </a:solidFill>
              </a:rPr>
              <a:t>GT</a:t>
            </a:r>
            <a:r>
              <a:rPr lang="en">
                <a:solidFill>
                  <a:schemeClr val="accent5"/>
                </a:solidFill>
              </a:rPr>
              <a:t> – Must be currently screened and identified </a:t>
            </a:r>
            <a:endParaRPr>
              <a:solidFill>
                <a:schemeClr val="accent5"/>
              </a:solidFill>
            </a:endParaRPr>
          </a:p>
          <a:p>
            <a:pPr indent="0" lvl="0" marL="0" rtl="0" algn="ctr">
              <a:lnSpc>
                <a:spcPct val="138000"/>
              </a:lnSpc>
              <a:spcBef>
                <a:spcPts val="1600"/>
              </a:spcBef>
              <a:spcAft>
                <a:spcPts val="0"/>
              </a:spcAft>
              <a:buNone/>
            </a:pPr>
            <a:r>
              <a:rPr b="1" lang="en">
                <a:solidFill>
                  <a:srgbClr val="FFFFFF"/>
                </a:solidFill>
                <a:highlight>
                  <a:srgbClr val="1C3AA9"/>
                </a:highlight>
                <a:latin typeface="Arial"/>
                <a:ea typeface="Arial"/>
                <a:cs typeface="Arial"/>
                <a:sym typeface="Arial"/>
              </a:rPr>
              <a:t>Students who enroll in K</a:t>
            </a:r>
            <a:r>
              <a:rPr b="1" lang="en">
                <a:solidFill>
                  <a:srgbClr val="FFFFFF"/>
                </a:solidFill>
                <a:highlight>
                  <a:srgbClr val="1C3AA9"/>
                </a:highlight>
                <a:latin typeface="Arial"/>
                <a:ea typeface="Arial"/>
                <a:cs typeface="Arial"/>
                <a:sym typeface="Arial"/>
              </a:rPr>
              <a:t>AP</a:t>
            </a:r>
            <a:r>
              <a:rPr b="1" lang="en">
                <a:solidFill>
                  <a:srgbClr val="FFFFFF"/>
                </a:solidFill>
                <a:highlight>
                  <a:srgbClr val="1C3AA9"/>
                </a:highlight>
                <a:latin typeface="Arial"/>
                <a:ea typeface="Arial"/>
                <a:cs typeface="Arial"/>
                <a:sym typeface="Arial"/>
              </a:rPr>
              <a:t>, KAP/GT, and AP/GT English Courses in grades 6-12 are </a:t>
            </a:r>
            <a:r>
              <a:rPr b="1" i="1" lang="en" u="sng">
                <a:solidFill>
                  <a:srgbClr val="FFFFFF"/>
                </a:solidFill>
                <a:highlight>
                  <a:srgbClr val="1C3AA9"/>
                </a:highlight>
                <a:latin typeface="Arial"/>
                <a:ea typeface="Arial"/>
                <a:cs typeface="Arial"/>
                <a:sym typeface="Arial"/>
              </a:rPr>
              <a:t>expected to complete a summer reading assignment.</a:t>
            </a:r>
            <a:endParaRPr b="1" i="1" u="sng">
              <a:solidFill>
                <a:srgbClr val="FFFFFF"/>
              </a:solidFill>
              <a:highlight>
                <a:srgbClr val="1C3AA9"/>
              </a:highlight>
              <a:latin typeface="Arial"/>
              <a:ea typeface="Arial"/>
              <a:cs typeface="Arial"/>
              <a:sym typeface="Arial"/>
            </a:endParaRPr>
          </a:p>
          <a:p>
            <a:pPr indent="0" lvl="0" marL="0" rtl="0" algn="l">
              <a:spcBef>
                <a:spcPts val="1600"/>
              </a:spcBef>
              <a:spcAft>
                <a:spcPts val="1600"/>
              </a:spcAft>
              <a:buNone/>
            </a:pPr>
            <a:r>
              <a:t/>
            </a:r>
            <a:endParaRPr>
              <a:solidFill>
                <a:srgbClr val="073763"/>
              </a:solidFill>
            </a:endParaRPr>
          </a:p>
        </p:txBody>
      </p:sp>
      <p:cxnSp>
        <p:nvCxnSpPr>
          <p:cNvPr id="92" name="Google Shape;92;p16"/>
          <p:cNvCxnSpPr/>
          <p:nvPr/>
        </p:nvCxnSpPr>
        <p:spPr>
          <a:xfrm>
            <a:off x="454500" y="936588"/>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lang="en" sz="3600">
                <a:solidFill>
                  <a:schemeClr val="accent5"/>
                </a:solidFill>
              </a:rPr>
              <a:t>Academic Math vs. KAP Math</a:t>
            </a:r>
            <a:endParaRPr sz="3600">
              <a:solidFill>
                <a:schemeClr val="accent5"/>
              </a:solidFill>
            </a:endParaRPr>
          </a:p>
          <a:p>
            <a:pPr indent="0" lvl="0" marL="0" rtl="0" algn="l">
              <a:lnSpc>
                <a:spcPct val="115000"/>
              </a:lnSpc>
              <a:spcBef>
                <a:spcPts val="0"/>
              </a:spcBef>
              <a:spcAft>
                <a:spcPts val="0"/>
              </a:spcAft>
              <a:buNone/>
            </a:pPr>
            <a:r>
              <a:t/>
            </a:r>
            <a:endParaRPr>
              <a:solidFill>
                <a:srgbClr val="A61C00"/>
              </a:solidFill>
            </a:endParaRPr>
          </a:p>
          <a:p>
            <a:pPr indent="0" lvl="0" marL="0" rtl="0" algn="l">
              <a:spcBef>
                <a:spcPts val="0"/>
              </a:spcBef>
              <a:spcAft>
                <a:spcPts val="0"/>
              </a:spcAft>
              <a:buNone/>
            </a:pPr>
            <a:r>
              <a:t/>
            </a:r>
            <a:endParaRPr/>
          </a:p>
        </p:txBody>
      </p:sp>
      <p:sp>
        <p:nvSpPr>
          <p:cNvPr id="98" name="Google Shape;98;p17"/>
          <p:cNvSpPr txBox="1"/>
          <p:nvPr>
            <p:ph idx="1" type="body"/>
          </p:nvPr>
        </p:nvSpPr>
        <p:spPr>
          <a:xfrm>
            <a:off x="311700" y="11323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7th grade academic math: </a:t>
            </a:r>
            <a:r>
              <a:rPr lang="en">
                <a:solidFill>
                  <a:schemeClr val="accent5"/>
                </a:solidFill>
              </a:rPr>
              <a:t>Students will continue with current on level curriculum for the year. </a:t>
            </a:r>
            <a:endParaRPr>
              <a:solidFill>
                <a:schemeClr val="accent5"/>
              </a:solidFill>
            </a:endParaRPr>
          </a:p>
          <a:p>
            <a:pPr indent="0" lvl="0" marL="0" rtl="0" algn="l">
              <a:spcBef>
                <a:spcPts val="1600"/>
              </a:spcBef>
              <a:spcAft>
                <a:spcPts val="0"/>
              </a:spcAft>
              <a:buNone/>
            </a:pPr>
            <a:r>
              <a:rPr b="1" lang="en">
                <a:solidFill>
                  <a:schemeClr val="accent5"/>
                </a:solidFill>
              </a:rPr>
              <a:t>7th grade KAP math: </a:t>
            </a:r>
            <a:r>
              <a:rPr lang="en">
                <a:solidFill>
                  <a:schemeClr val="accent5"/>
                </a:solidFill>
              </a:rPr>
              <a:t>Students will complete remainder of 7th &amp; 8th grade math. with successful completion of 7th grade KAP math student will be eligible to take High school Algebra in the 8th grade. </a:t>
            </a:r>
            <a:r>
              <a:rPr lang="en">
                <a:solidFill>
                  <a:schemeClr val="accent5"/>
                </a:solidFill>
              </a:rPr>
              <a:t>	</a:t>
            </a:r>
            <a:endParaRPr>
              <a:solidFill>
                <a:schemeClr val="accent5"/>
              </a:solidFill>
            </a:endParaRPr>
          </a:p>
          <a:p>
            <a:pPr indent="-342900" lvl="0" marL="457200" rtl="0" algn="l">
              <a:spcBef>
                <a:spcPts val="1600"/>
              </a:spcBef>
              <a:spcAft>
                <a:spcPts val="0"/>
              </a:spcAft>
              <a:buClr>
                <a:schemeClr val="accent5"/>
              </a:buClr>
              <a:buSzPts val="1800"/>
              <a:buChar char="★"/>
            </a:pPr>
            <a:r>
              <a:rPr lang="en">
                <a:solidFill>
                  <a:schemeClr val="accent5"/>
                </a:solidFill>
              </a:rPr>
              <a:t>7th grade KAP math students will take the 8th STAAR </a:t>
            </a:r>
            <a:endParaRPr>
              <a:solidFill>
                <a:schemeClr val="accent5"/>
              </a:solidFill>
            </a:endParaRPr>
          </a:p>
          <a:p>
            <a:pPr indent="-342900" lvl="0" marL="457200" rtl="0" algn="l">
              <a:spcBef>
                <a:spcPts val="0"/>
              </a:spcBef>
              <a:spcAft>
                <a:spcPts val="0"/>
              </a:spcAft>
              <a:buClr>
                <a:schemeClr val="accent5"/>
              </a:buClr>
              <a:buSzPts val="1800"/>
              <a:buChar char="★"/>
            </a:pPr>
            <a:r>
              <a:rPr lang="en">
                <a:solidFill>
                  <a:schemeClr val="accent5"/>
                </a:solidFill>
              </a:rPr>
              <a:t>Current</a:t>
            </a:r>
            <a:r>
              <a:rPr lang="en">
                <a:solidFill>
                  <a:schemeClr val="accent5"/>
                </a:solidFill>
              </a:rPr>
              <a:t> high achieving </a:t>
            </a:r>
            <a:r>
              <a:rPr lang="en">
                <a:solidFill>
                  <a:schemeClr val="accent5"/>
                </a:solidFill>
              </a:rPr>
              <a:t>students</a:t>
            </a:r>
            <a:r>
              <a:rPr lang="en">
                <a:solidFill>
                  <a:schemeClr val="accent5"/>
                </a:solidFill>
              </a:rPr>
              <a:t> (95 average or higher) in 6th grade KAP math can take a Credit By Exam for 8th math this summer. Students who pass the 8th grade math CBE will be </a:t>
            </a:r>
            <a:r>
              <a:rPr lang="en">
                <a:solidFill>
                  <a:schemeClr val="accent5"/>
                </a:solidFill>
              </a:rPr>
              <a:t>eligible</a:t>
            </a:r>
            <a:r>
              <a:rPr lang="en">
                <a:solidFill>
                  <a:schemeClr val="accent5"/>
                </a:solidFill>
              </a:rPr>
              <a:t> to take Algebra in the 7th grade.  </a:t>
            </a:r>
            <a:endParaRPr>
              <a:solidFill>
                <a:schemeClr val="accent5"/>
              </a:solidFill>
            </a:endParaRPr>
          </a:p>
          <a:p>
            <a:pPr indent="0" lvl="0" marL="0" rtl="0" algn="l">
              <a:spcBef>
                <a:spcPts val="1600"/>
              </a:spcBef>
              <a:spcAft>
                <a:spcPts val="1600"/>
              </a:spcAft>
              <a:buNone/>
            </a:pPr>
            <a:r>
              <a:t/>
            </a:r>
            <a:endParaRPr>
              <a:solidFill>
                <a:schemeClr val="accent5"/>
              </a:solidFill>
            </a:endParaRPr>
          </a:p>
        </p:txBody>
      </p:sp>
      <p:cxnSp>
        <p:nvCxnSpPr>
          <p:cNvPr id="99" name="Google Shape;99;p17"/>
          <p:cNvCxnSpPr/>
          <p:nvPr/>
        </p:nvCxnSpPr>
        <p:spPr>
          <a:xfrm>
            <a:off x="409075" y="1132350"/>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1393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Academic vs KAP English &amp; Reading</a:t>
            </a:r>
            <a:endParaRPr>
              <a:solidFill>
                <a:schemeClr val="accent5"/>
              </a:solidFill>
            </a:endParaRPr>
          </a:p>
        </p:txBody>
      </p:sp>
      <p:sp>
        <p:nvSpPr>
          <p:cNvPr id="105" name="Google Shape;105;p18"/>
          <p:cNvSpPr txBox="1"/>
          <p:nvPr>
            <p:ph idx="1" type="body"/>
          </p:nvPr>
        </p:nvSpPr>
        <p:spPr>
          <a:xfrm>
            <a:off x="0" y="1152475"/>
            <a:ext cx="9064200" cy="30606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a:solidFill>
                  <a:schemeClr val="accent5"/>
                </a:solidFill>
                <a:latin typeface="Arial"/>
                <a:ea typeface="Arial"/>
                <a:cs typeface="Arial"/>
                <a:sym typeface="Arial"/>
              </a:rPr>
              <a:t>K</a:t>
            </a:r>
            <a:r>
              <a:rPr lang="en">
                <a:solidFill>
                  <a:schemeClr val="accent5"/>
                </a:solidFill>
                <a:latin typeface="Arial"/>
                <a:ea typeface="Arial"/>
                <a:cs typeface="Arial"/>
                <a:sym typeface="Arial"/>
              </a:rPr>
              <a:t>AP/AP courses are designed to challenge motivated students and prepare them for success in college level coursework in high school and beyond. These advanced or above grade-level courses move at a faster pace, are more academically challenging and require more independent learning than academic courses.</a:t>
            </a:r>
            <a:endParaRPr>
              <a:solidFill>
                <a:schemeClr val="accent5"/>
              </a:solidFill>
              <a:latin typeface="Arial"/>
              <a:ea typeface="Arial"/>
              <a:cs typeface="Arial"/>
              <a:sym typeface="Arial"/>
            </a:endParaRPr>
          </a:p>
          <a:p>
            <a:pPr indent="0" lvl="0" marL="0" rtl="0" algn="l">
              <a:spcBef>
                <a:spcPts val="1600"/>
              </a:spcBef>
              <a:spcAft>
                <a:spcPts val="0"/>
              </a:spcAft>
              <a:buNone/>
            </a:pPr>
            <a:r>
              <a:t/>
            </a:r>
            <a:endParaRPr>
              <a:solidFill>
                <a:schemeClr val="accent5"/>
              </a:solidFill>
              <a:latin typeface="Arial"/>
              <a:ea typeface="Arial"/>
              <a:cs typeface="Arial"/>
              <a:sym typeface="Arial"/>
            </a:endParaRPr>
          </a:p>
          <a:p>
            <a:pPr indent="0" lvl="0" marL="0" rtl="0" algn="l">
              <a:spcBef>
                <a:spcPts val="0"/>
              </a:spcBef>
              <a:spcAft>
                <a:spcPts val="0"/>
              </a:spcAft>
              <a:buNone/>
            </a:pPr>
            <a:r>
              <a:t/>
            </a:r>
            <a:endParaRPr>
              <a:solidFill>
                <a:schemeClr val="accent5"/>
              </a:solidFill>
              <a:latin typeface="Arial"/>
              <a:ea typeface="Arial"/>
              <a:cs typeface="Arial"/>
              <a:sym typeface="Arial"/>
            </a:endParaRPr>
          </a:p>
          <a:p>
            <a:pPr indent="0" lvl="0" marL="0" rtl="0" algn="ctr">
              <a:lnSpc>
                <a:spcPct val="138000"/>
              </a:lnSpc>
              <a:spcBef>
                <a:spcPts val="1600"/>
              </a:spcBef>
              <a:spcAft>
                <a:spcPts val="0"/>
              </a:spcAft>
              <a:buNone/>
            </a:pPr>
            <a:r>
              <a:rPr lang="en">
                <a:solidFill>
                  <a:schemeClr val="accent5"/>
                </a:solidFill>
                <a:latin typeface="Arial"/>
                <a:ea typeface="Arial"/>
                <a:cs typeface="Arial"/>
                <a:sym typeface="Arial"/>
              </a:rPr>
              <a:t>Students who enroll in KAP, KAP/GT, and AP/GT English Courses in grades 6-12 are expected to complete a </a:t>
            </a:r>
            <a:r>
              <a:rPr i="1" lang="en">
                <a:solidFill>
                  <a:schemeClr val="accent5"/>
                </a:solidFill>
                <a:latin typeface="Arial"/>
                <a:ea typeface="Arial"/>
                <a:cs typeface="Arial"/>
                <a:sym typeface="Arial"/>
              </a:rPr>
              <a:t>summer reading assignment</a:t>
            </a:r>
            <a:r>
              <a:rPr lang="en">
                <a:solidFill>
                  <a:schemeClr val="accent5"/>
                </a:solidFill>
                <a:latin typeface="Arial"/>
                <a:ea typeface="Arial"/>
                <a:cs typeface="Arial"/>
                <a:sym typeface="Arial"/>
              </a:rPr>
              <a:t>.</a:t>
            </a:r>
            <a:endParaRPr>
              <a:solidFill>
                <a:schemeClr val="accent5"/>
              </a:solidFill>
              <a:latin typeface="Arial"/>
              <a:ea typeface="Arial"/>
              <a:cs typeface="Arial"/>
              <a:sym typeface="Arial"/>
            </a:endParaRPr>
          </a:p>
          <a:p>
            <a:pPr indent="0" lvl="0" marL="0" rtl="0" algn="ctr">
              <a:lnSpc>
                <a:spcPct val="138000"/>
              </a:lnSpc>
              <a:spcBef>
                <a:spcPts val="1600"/>
              </a:spcBef>
              <a:spcAft>
                <a:spcPts val="0"/>
              </a:spcAft>
              <a:buNone/>
            </a:pPr>
            <a:r>
              <a:rPr lang="en">
                <a:solidFill>
                  <a:schemeClr val="accent5"/>
                </a:solidFill>
                <a:latin typeface="Arial"/>
                <a:ea typeface="Arial"/>
                <a:cs typeface="Arial"/>
                <a:sym typeface="Arial"/>
              </a:rPr>
              <a:t>All students in junior high school ELA have the same curriculum.</a:t>
            </a:r>
            <a:endParaRPr>
              <a:solidFill>
                <a:schemeClr val="accent5"/>
              </a:solidFill>
              <a:latin typeface="Arial"/>
              <a:ea typeface="Arial"/>
              <a:cs typeface="Arial"/>
              <a:sym typeface="Arial"/>
            </a:endParaRPr>
          </a:p>
          <a:p>
            <a:pPr indent="0" lvl="0" marL="0" rtl="0" algn="l">
              <a:spcBef>
                <a:spcPts val="1600"/>
              </a:spcBef>
              <a:spcAft>
                <a:spcPts val="0"/>
              </a:spcAft>
              <a:buNone/>
            </a:pPr>
            <a:r>
              <a:t/>
            </a:r>
            <a:endParaRPr>
              <a:solidFill>
                <a:srgbClr val="595959"/>
              </a:solidFill>
              <a:latin typeface="Arial"/>
              <a:ea typeface="Arial"/>
              <a:cs typeface="Arial"/>
              <a:sym typeface="Arial"/>
            </a:endParaRPr>
          </a:p>
          <a:p>
            <a:pPr indent="0" lvl="0" marL="0" rtl="0" algn="l">
              <a:spcBef>
                <a:spcPts val="0"/>
              </a:spcBef>
              <a:spcAft>
                <a:spcPts val="1600"/>
              </a:spcAft>
              <a:buNone/>
            </a:pPr>
            <a:r>
              <a:t/>
            </a:r>
            <a:endParaRPr/>
          </a:p>
        </p:txBody>
      </p:sp>
      <p:pic>
        <p:nvPicPr>
          <p:cNvPr descr="Image result for clip art stick figure reading" id="106" name="Google Shape;106;p18"/>
          <p:cNvPicPr preferRelativeResize="0"/>
          <p:nvPr/>
        </p:nvPicPr>
        <p:blipFill>
          <a:blip r:embed="rId3">
            <a:alphaModFix/>
          </a:blip>
          <a:stretch>
            <a:fillRect/>
          </a:stretch>
        </p:blipFill>
        <p:spPr>
          <a:xfrm>
            <a:off x="4033275" y="2651050"/>
            <a:ext cx="876300" cy="1110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00" y="183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accent5"/>
                </a:solidFill>
              </a:rPr>
              <a:t>PE vs. Athletics</a:t>
            </a:r>
            <a:endParaRPr sz="4800">
              <a:solidFill>
                <a:schemeClr val="accent5"/>
              </a:solidFill>
            </a:endParaRPr>
          </a:p>
        </p:txBody>
      </p:sp>
      <p:sp>
        <p:nvSpPr>
          <p:cNvPr id="112" name="Google Shape;112;p19"/>
          <p:cNvSpPr txBox="1"/>
          <p:nvPr>
            <p:ph idx="1" type="body"/>
          </p:nvPr>
        </p:nvSpPr>
        <p:spPr>
          <a:xfrm>
            <a:off x="207800" y="1006625"/>
            <a:ext cx="6273600" cy="301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5"/>
              </a:buClr>
              <a:buSzPts val="1800"/>
              <a:buChar char="★"/>
            </a:pPr>
            <a:r>
              <a:rPr lang="en">
                <a:solidFill>
                  <a:schemeClr val="accent5"/>
                </a:solidFill>
              </a:rPr>
              <a:t>B</a:t>
            </a:r>
            <a:r>
              <a:rPr lang="en" sz="1400">
                <a:solidFill>
                  <a:schemeClr val="accent5"/>
                </a:solidFill>
              </a:rPr>
              <a:t>ased on Tryouts during the 6th grade school year. </a:t>
            </a:r>
            <a:endParaRPr sz="1400">
              <a:solidFill>
                <a:schemeClr val="accent5"/>
              </a:solidFill>
            </a:endParaRPr>
          </a:p>
          <a:p>
            <a:pPr indent="-317500" lvl="0" marL="457200" rtl="0" algn="l">
              <a:spcBef>
                <a:spcPts val="0"/>
              </a:spcBef>
              <a:spcAft>
                <a:spcPts val="0"/>
              </a:spcAft>
              <a:buClr>
                <a:schemeClr val="accent5"/>
              </a:buClr>
              <a:buSzPts val="1400"/>
              <a:buChar char="★"/>
            </a:pPr>
            <a:r>
              <a:rPr lang="en" sz="1400">
                <a:solidFill>
                  <a:schemeClr val="accent5"/>
                </a:solidFill>
              </a:rPr>
              <a:t>Coaches determine placement into athletics</a:t>
            </a:r>
            <a:endParaRPr sz="1400">
              <a:solidFill>
                <a:schemeClr val="accent5"/>
              </a:solidFill>
            </a:endParaRPr>
          </a:p>
          <a:p>
            <a:pPr indent="-317500" lvl="0" marL="457200" rtl="0" algn="l">
              <a:spcBef>
                <a:spcPts val="0"/>
              </a:spcBef>
              <a:spcAft>
                <a:spcPts val="0"/>
              </a:spcAft>
              <a:buClr>
                <a:schemeClr val="accent5"/>
              </a:buClr>
              <a:buSzPts val="1400"/>
              <a:buChar char="★"/>
            </a:pPr>
            <a:r>
              <a:rPr b="1" lang="en" sz="1400">
                <a:solidFill>
                  <a:schemeClr val="accent5"/>
                </a:solidFill>
              </a:rPr>
              <a:t>Must have Physical on file dated after May 1, 2024 &amp; Rankone online</a:t>
            </a:r>
            <a:r>
              <a:rPr lang="en" sz="1400">
                <a:solidFill>
                  <a:schemeClr val="accent5"/>
                </a:solidFill>
              </a:rPr>
              <a:t> forms completed.</a:t>
            </a:r>
            <a:endParaRPr sz="1400">
              <a:solidFill>
                <a:schemeClr val="accent5"/>
              </a:solidFill>
            </a:endParaRPr>
          </a:p>
          <a:p>
            <a:pPr indent="-317500" lvl="0" marL="457200" rtl="0" algn="l">
              <a:spcBef>
                <a:spcPts val="0"/>
              </a:spcBef>
              <a:spcAft>
                <a:spcPts val="0"/>
              </a:spcAft>
              <a:buClr>
                <a:schemeClr val="accent5"/>
              </a:buClr>
              <a:buSzPts val="1400"/>
              <a:buChar char="★"/>
            </a:pPr>
            <a:r>
              <a:rPr lang="en" sz="1400">
                <a:solidFill>
                  <a:schemeClr val="accent5"/>
                </a:solidFill>
              </a:rPr>
              <a:t>Athletic period sports: </a:t>
            </a:r>
            <a:endParaRPr sz="1400">
              <a:solidFill>
                <a:schemeClr val="accent5"/>
              </a:solidFill>
            </a:endParaRPr>
          </a:p>
          <a:p>
            <a:pPr indent="-317500" lvl="1" marL="914400" rtl="0" algn="l">
              <a:spcBef>
                <a:spcPts val="0"/>
              </a:spcBef>
              <a:spcAft>
                <a:spcPts val="0"/>
              </a:spcAft>
              <a:buClr>
                <a:schemeClr val="accent5"/>
              </a:buClr>
              <a:buSzPts val="1400"/>
              <a:buChar char="○"/>
            </a:pPr>
            <a:r>
              <a:rPr lang="en">
                <a:solidFill>
                  <a:schemeClr val="accent5"/>
                </a:solidFill>
              </a:rPr>
              <a:t>Football, </a:t>
            </a:r>
            <a:endParaRPr>
              <a:solidFill>
                <a:schemeClr val="accent5"/>
              </a:solidFill>
            </a:endParaRPr>
          </a:p>
          <a:p>
            <a:pPr indent="-317500" lvl="1" marL="914400" rtl="0" algn="l">
              <a:spcBef>
                <a:spcPts val="0"/>
              </a:spcBef>
              <a:spcAft>
                <a:spcPts val="0"/>
              </a:spcAft>
              <a:buClr>
                <a:schemeClr val="accent5"/>
              </a:buClr>
              <a:buSzPts val="1400"/>
              <a:buChar char="○"/>
            </a:pPr>
            <a:r>
              <a:rPr lang="en">
                <a:solidFill>
                  <a:schemeClr val="accent5"/>
                </a:solidFill>
              </a:rPr>
              <a:t>Volleyball, </a:t>
            </a:r>
            <a:endParaRPr>
              <a:solidFill>
                <a:schemeClr val="accent5"/>
              </a:solidFill>
            </a:endParaRPr>
          </a:p>
          <a:p>
            <a:pPr indent="-317500" lvl="1" marL="914400" rtl="0" algn="l">
              <a:spcBef>
                <a:spcPts val="0"/>
              </a:spcBef>
              <a:spcAft>
                <a:spcPts val="0"/>
              </a:spcAft>
              <a:buClr>
                <a:schemeClr val="accent5"/>
              </a:buClr>
              <a:buSzPts val="1400"/>
              <a:buChar char="○"/>
            </a:pPr>
            <a:r>
              <a:rPr lang="en">
                <a:solidFill>
                  <a:schemeClr val="accent5"/>
                </a:solidFill>
              </a:rPr>
              <a:t>Basketball,</a:t>
            </a:r>
            <a:endParaRPr>
              <a:solidFill>
                <a:schemeClr val="accent5"/>
              </a:solidFill>
            </a:endParaRPr>
          </a:p>
          <a:p>
            <a:pPr indent="0" lvl="0" marL="0" rtl="0" algn="l">
              <a:spcBef>
                <a:spcPts val="1600"/>
              </a:spcBef>
              <a:spcAft>
                <a:spcPts val="0"/>
              </a:spcAft>
              <a:buNone/>
            </a:pPr>
            <a:r>
              <a:rPr lang="en" sz="1400">
                <a:solidFill>
                  <a:schemeClr val="accent5"/>
                </a:solidFill>
              </a:rPr>
              <a:t>After school sports </a:t>
            </a:r>
            <a:r>
              <a:rPr b="1" lang="en" sz="1400">
                <a:solidFill>
                  <a:schemeClr val="accent5"/>
                </a:solidFill>
              </a:rPr>
              <a:t>not placed in the athletic period</a:t>
            </a:r>
            <a:r>
              <a:rPr lang="en" sz="1400">
                <a:solidFill>
                  <a:schemeClr val="accent5"/>
                </a:solidFill>
              </a:rPr>
              <a:t>: 	</a:t>
            </a:r>
            <a:endParaRPr sz="1400">
              <a:solidFill>
                <a:schemeClr val="accent5"/>
              </a:solidFill>
            </a:endParaRPr>
          </a:p>
          <a:p>
            <a:pPr indent="-317500" lvl="0" marL="914400" rtl="0" algn="l">
              <a:spcBef>
                <a:spcPts val="1600"/>
              </a:spcBef>
              <a:spcAft>
                <a:spcPts val="0"/>
              </a:spcAft>
              <a:buClr>
                <a:schemeClr val="accent5"/>
              </a:buClr>
              <a:buSzPts val="1400"/>
              <a:buChar char="★"/>
            </a:pPr>
            <a:r>
              <a:rPr lang="en" sz="1400">
                <a:solidFill>
                  <a:schemeClr val="accent5"/>
                </a:solidFill>
              </a:rPr>
              <a:t>Soccer</a:t>
            </a:r>
            <a:endParaRPr sz="1400">
              <a:solidFill>
                <a:schemeClr val="accent5"/>
              </a:solidFill>
            </a:endParaRPr>
          </a:p>
          <a:p>
            <a:pPr indent="-317500" lvl="0" marL="914400" rtl="0" algn="l">
              <a:spcBef>
                <a:spcPts val="0"/>
              </a:spcBef>
              <a:spcAft>
                <a:spcPts val="0"/>
              </a:spcAft>
              <a:buClr>
                <a:schemeClr val="accent5"/>
              </a:buClr>
              <a:buSzPts val="1400"/>
              <a:buChar char="★"/>
            </a:pPr>
            <a:r>
              <a:rPr lang="en" sz="1400">
                <a:solidFill>
                  <a:schemeClr val="accent5"/>
                </a:solidFill>
              </a:rPr>
              <a:t>Track </a:t>
            </a:r>
            <a:endParaRPr sz="1400">
              <a:solidFill>
                <a:schemeClr val="accent5"/>
              </a:solidFill>
            </a:endParaRPr>
          </a:p>
          <a:p>
            <a:pPr indent="-317500" lvl="0" marL="914400" rtl="0" algn="l">
              <a:spcBef>
                <a:spcPts val="0"/>
              </a:spcBef>
              <a:spcAft>
                <a:spcPts val="0"/>
              </a:spcAft>
              <a:buClr>
                <a:schemeClr val="accent5"/>
              </a:buClr>
              <a:buSzPts val="1400"/>
              <a:buChar char="★"/>
            </a:pPr>
            <a:r>
              <a:rPr lang="en" sz="1400">
                <a:solidFill>
                  <a:schemeClr val="accent5"/>
                </a:solidFill>
              </a:rPr>
              <a:t>Tennis</a:t>
            </a:r>
            <a:endParaRPr sz="1400">
              <a:solidFill>
                <a:schemeClr val="accent5"/>
              </a:solidFill>
            </a:endParaRPr>
          </a:p>
        </p:txBody>
      </p:sp>
      <p:pic>
        <p:nvPicPr>
          <p:cNvPr descr="PE.jpg" id="113" name="Google Shape;113;p19"/>
          <p:cNvPicPr preferRelativeResize="0"/>
          <p:nvPr/>
        </p:nvPicPr>
        <p:blipFill rotWithShape="1">
          <a:blip r:embed="rId3">
            <a:alphaModFix/>
          </a:blip>
          <a:srcRect b="11172" l="26040" r="20781" t="26202"/>
          <a:stretch/>
        </p:blipFill>
        <p:spPr>
          <a:xfrm>
            <a:off x="6920275" y="419377"/>
            <a:ext cx="1912023" cy="1785277"/>
          </a:xfrm>
          <a:prstGeom prst="rect">
            <a:avLst/>
          </a:prstGeom>
          <a:noFill/>
          <a:ln>
            <a:noFill/>
          </a:ln>
        </p:spPr>
      </p:pic>
      <p:pic>
        <p:nvPicPr>
          <p:cNvPr id="114" name="Google Shape;114;p19"/>
          <p:cNvPicPr preferRelativeResize="0"/>
          <p:nvPr/>
        </p:nvPicPr>
        <p:blipFill>
          <a:blip r:embed="rId4">
            <a:alphaModFix/>
          </a:blip>
          <a:stretch>
            <a:fillRect/>
          </a:stretch>
        </p:blipFill>
        <p:spPr>
          <a:xfrm>
            <a:off x="6724213" y="2379317"/>
            <a:ext cx="2357800" cy="2123959"/>
          </a:xfrm>
          <a:prstGeom prst="rect">
            <a:avLst/>
          </a:prstGeom>
          <a:noFill/>
          <a:ln>
            <a:noFill/>
          </a:ln>
        </p:spPr>
      </p:pic>
      <p:pic>
        <p:nvPicPr>
          <p:cNvPr id="115" name="Google Shape;115;p19"/>
          <p:cNvPicPr preferRelativeResize="0"/>
          <p:nvPr/>
        </p:nvPicPr>
        <p:blipFill rotWithShape="1">
          <a:blip r:embed="rId5">
            <a:alphaModFix/>
          </a:blip>
          <a:srcRect b="0" l="-1790" r="1789" t="0"/>
          <a:stretch/>
        </p:blipFill>
        <p:spPr>
          <a:xfrm>
            <a:off x="4392425" y="2269700"/>
            <a:ext cx="2253225" cy="2233582"/>
          </a:xfrm>
          <a:prstGeom prst="rect">
            <a:avLst/>
          </a:prstGeom>
          <a:noFill/>
          <a:ln>
            <a:noFill/>
          </a:ln>
        </p:spPr>
      </p:pic>
      <p:cxnSp>
        <p:nvCxnSpPr>
          <p:cNvPr id="116" name="Google Shape;116;p19"/>
          <p:cNvCxnSpPr/>
          <p:nvPr/>
        </p:nvCxnSpPr>
        <p:spPr>
          <a:xfrm>
            <a:off x="311700" y="959525"/>
            <a:ext cx="6280200" cy="63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5"/>
                </a:solidFill>
              </a:rPr>
              <a:t>Strategic Reading and Math Lab</a:t>
            </a:r>
            <a:endParaRPr>
              <a:solidFill>
                <a:schemeClr val="accent5"/>
              </a:solidFill>
            </a:endParaRPr>
          </a:p>
        </p:txBody>
      </p:sp>
      <p:sp>
        <p:nvSpPr>
          <p:cNvPr id="122" name="Google Shape;122;p20"/>
          <p:cNvSpPr txBox="1"/>
          <p:nvPr>
            <p:ph idx="1" type="body"/>
          </p:nvPr>
        </p:nvSpPr>
        <p:spPr>
          <a:xfrm>
            <a:off x="311700" y="1165875"/>
            <a:ext cx="8520600" cy="3416400"/>
          </a:xfrm>
          <a:prstGeom prst="rect">
            <a:avLst/>
          </a:prstGeom>
        </p:spPr>
        <p:txBody>
          <a:bodyPr anchorCtr="0" anchor="t" bIns="91425" lIns="91425" spcFirstLastPara="1" rIns="91425" wrap="square" tIns="91425">
            <a:noAutofit/>
          </a:bodyPr>
          <a:lstStyle/>
          <a:p>
            <a:pPr indent="-342900" lvl="0" marL="457200" rtl="0" algn="just">
              <a:spcBef>
                <a:spcPts val="1200"/>
              </a:spcBef>
              <a:spcAft>
                <a:spcPts val="0"/>
              </a:spcAft>
              <a:buClr>
                <a:schemeClr val="accent5"/>
              </a:buClr>
              <a:buSzPts val="1800"/>
              <a:buChar char="★"/>
            </a:pPr>
            <a:r>
              <a:rPr lang="en">
                <a:solidFill>
                  <a:schemeClr val="accent5"/>
                </a:solidFill>
              </a:rPr>
              <a:t>Students in the 6</a:t>
            </a:r>
            <a:r>
              <a:rPr baseline="30000" lang="en">
                <a:solidFill>
                  <a:schemeClr val="accent5"/>
                </a:solidFill>
              </a:rPr>
              <a:t>th</a:t>
            </a:r>
            <a:r>
              <a:rPr lang="en">
                <a:solidFill>
                  <a:schemeClr val="accent5"/>
                </a:solidFill>
              </a:rPr>
              <a:t> grade who are unsuccessful on the 1</a:t>
            </a:r>
            <a:r>
              <a:rPr baseline="30000" lang="en">
                <a:solidFill>
                  <a:schemeClr val="accent5"/>
                </a:solidFill>
              </a:rPr>
              <a:t>st</a:t>
            </a:r>
            <a:r>
              <a:rPr lang="en">
                <a:solidFill>
                  <a:schemeClr val="accent5"/>
                </a:solidFill>
              </a:rPr>
              <a:t> administration of STAAR in Math and/or Reading this Spring may be placed in a Math Lab or Reading Improvement class, but all will have the state required 30 hours of Accelerated Instruction.  These classes may replace an elective and/or PE in 6</a:t>
            </a:r>
            <a:r>
              <a:rPr baseline="30000" lang="en">
                <a:solidFill>
                  <a:schemeClr val="accent5"/>
                </a:solidFill>
              </a:rPr>
              <a:t>th</a:t>
            </a:r>
            <a:r>
              <a:rPr lang="en">
                <a:solidFill>
                  <a:schemeClr val="accent5"/>
                </a:solidFill>
              </a:rPr>
              <a:t> grade.</a:t>
            </a:r>
            <a:endParaRPr>
              <a:solidFill>
                <a:schemeClr val="accent5"/>
              </a:solidFill>
            </a:endParaRPr>
          </a:p>
          <a:p>
            <a:pPr indent="-342900" lvl="0" marL="457200" rtl="0" algn="l">
              <a:spcBef>
                <a:spcPts val="0"/>
              </a:spcBef>
              <a:spcAft>
                <a:spcPts val="0"/>
              </a:spcAft>
              <a:buClr>
                <a:schemeClr val="accent5"/>
              </a:buClr>
              <a:buSzPts val="1800"/>
              <a:buChar char="★"/>
            </a:pPr>
            <a:r>
              <a:rPr lang="en">
                <a:solidFill>
                  <a:schemeClr val="accent5"/>
                </a:solidFill>
              </a:rPr>
              <a:t>Small class sizes 15:1 ratio to provide support in Math or Reading </a:t>
            </a:r>
            <a:br>
              <a:rPr lang="en">
                <a:solidFill>
                  <a:schemeClr val="accent5"/>
                </a:solidFill>
              </a:rPr>
            </a:br>
            <a:endParaRPr>
              <a:solidFill>
                <a:schemeClr val="accent5"/>
              </a:solidFill>
            </a:endParaRPr>
          </a:p>
        </p:txBody>
      </p:sp>
      <p:cxnSp>
        <p:nvCxnSpPr>
          <p:cNvPr id="123" name="Google Shape;123;p20"/>
          <p:cNvCxnSpPr/>
          <p:nvPr/>
        </p:nvCxnSpPr>
        <p:spPr>
          <a:xfrm>
            <a:off x="454500" y="1068250"/>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1"/>
          <p:cNvSpPr txBox="1"/>
          <p:nvPr>
            <p:ph type="title"/>
          </p:nvPr>
        </p:nvSpPr>
        <p:spPr>
          <a:xfrm>
            <a:off x="311700" y="10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chemeClr val="accent5"/>
                </a:solidFill>
              </a:rPr>
              <a:t>Electives</a:t>
            </a:r>
            <a:r>
              <a:rPr lang="en">
                <a:solidFill>
                  <a:srgbClr val="A61C00"/>
                </a:solidFill>
              </a:rPr>
              <a:t> </a:t>
            </a:r>
            <a:br>
              <a:rPr lang="en">
                <a:solidFill>
                  <a:srgbClr val="A61C00"/>
                </a:solidFill>
              </a:rPr>
            </a:br>
            <a:r>
              <a:rPr lang="en" sz="1800">
                <a:solidFill>
                  <a:schemeClr val="accent5"/>
                </a:solidFill>
              </a:rPr>
              <a:t>All Junior High Students Must Take a Fine Arts</a:t>
            </a:r>
            <a:endParaRPr sz="1800">
              <a:solidFill>
                <a:schemeClr val="accent5"/>
              </a:solidFill>
            </a:endParaRPr>
          </a:p>
        </p:txBody>
      </p:sp>
      <p:sp>
        <p:nvSpPr>
          <p:cNvPr id="129" name="Google Shape;129;p21"/>
          <p:cNvSpPr txBox="1"/>
          <p:nvPr>
            <p:ph idx="1" type="body"/>
          </p:nvPr>
        </p:nvSpPr>
        <p:spPr>
          <a:xfrm>
            <a:off x="1633200" y="1140050"/>
            <a:ext cx="6584700" cy="3914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rPr>
              <a:t>                      </a:t>
            </a:r>
            <a:r>
              <a:rPr b="1" lang="en" sz="1600">
                <a:solidFill>
                  <a:schemeClr val="accent5"/>
                </a:solidFill>
              </a:rPr>
              <a:t>Band *			</a:t>
            </a:r>
            <a:br>
              <a:rPr b="1" lang="en" sz="1600">
                <a:solidFill>
                  <a:schemeClr val="accent5"/>
                </a:solidFill>
              </a:rPr>
            </a:br>
            <a:r>
              <a:rPr b="1" lang="en" sz="1600">
                <a:solidFill>
                  <a:schemeClr val="accent5"/>
                </a:solidFill>
              </a:rPr>
              <a:t>Orchestra *</a:t>
            </a:r>
            <a:br>
              <a:rPr lang="en" sz="1600">
                <a:solidFill>
                  <a:schemeClr val="accent5"/>
                </a:solidFill>
              </a:rPr>
            </a:br>
            <a:r>
              <a:rPr lang="en" sz="1600">
                <a:solidFill>
                  <a:schemeClr val="accent5"/>
                </a:solidFill>
              </a:rPr>
              <a:t>(Band /Orchestra directors will contact you before school is out about an instrument selection) </a:t>
            </a:r>
            <a:br>
              <a:rPr lang="en" sz="1600">
                <a:solidFill>
                  <a:schemeClr val="accent5"/>
                </a:solidFill>
              </a:rPr>
            </a:br>
            <a:r>
              <a:rPr b="1" lang="en" sz="1600">
                <a:solidFill>
                  <a:schemeClr val="accent5"/>
                </a:solidFill>
              </a:rPr>
              <a:t>Choir *</a:t>
            </a:r>
            <a:br>
              <a:rPr b="1" lang="en" sz="1600">
                <a:solidFill>
                  <a:schemeClr val="accent5"/>
                </a:solidFill>
              </a:rPr>
            </a:br>
            <a:r>
              <a:rPr b="1" lang="en" sz="1600">
                <a:solidFill>
                  <a:schemeClr val="accent5"/>
                </a:solidFill>
              </a:rPr>
              <a:t>Theatre </a:t>
            </a:r>
            <a:br>
              <a:rPr b="1" lang="en" sz="1600">
                <a:solidFill>
                  <a:schemeClr val="accent5"/>
                </a:solidFill>
              </a:rPr>
            </a:br>
            <a:r>
              <a:rPr b="1" lang="en" sz="1600">
                <a:solidFill>
                  <a:schemeClr val="accent5"/>
                </a:solidFill>
              </a:rPr>
              <a:t>Art </a:t>
            </a:r>
            <a:endParaRPr b="1" sz="1600">
              <a:solidFill>
                <a:schemeClr val="accent5"/>
              </a:solidFill>
            </a:endParaRPr>
          </a:p>
          <a:p>
            <a:pPr indent="0" lvl="0" marL="0" rtl="0" algn="ctr">
              <a:spcBef>
                <a:spcPts val="1600"/>
              </a:spcBef>
              <a:spcAft>
                <a:spcPts val="0"/>
              </a:spcAft>
              <a:buNone/>
            </a:pPr>
            <a:r>
              <a:rPr b="1" lang="en" sz="1600">
                <a:solidFill>
                  <a:schemeClr val="accent5"/>
                </a:solidFill>
              </a:rPr>
              <a:t>Leadworthy</a:t>
            </a:r>
            <a:endParaRPr b="1" sz="1600">
              <a:solidFill>
                <a:schemeClr val="accent5"/>
              </a:solidFill>
            </a:endParaRPr>
          </a:p>
          <a:p>
            <a:pPr indent="0" lvl="0" marL="0" rtl="0" algn="ctr">
              <a:spcBef>
                <a:spcPts val="1600"/>
              </a:spcBef>
              <a:spcAft>
                <a:spcPts val="0"/>
              </a:spcAft>
              <a:buNone/>
            </a:pPr>
            <a:r>
              <a:rPr b="1" lang="en" sz="1600">
                <a:solidFill>
                  <a:schemeClr val="accent5"/>
                </a:solidFill>
              </a:rPr>
              <a:t>Business Information Management </a:t>
            </a:r>
            <a:endParaRPr b="1" sz="1600">
              <a:solidFill>
                <a:schemeClr val="accent5"/>
              </a:solidFill>
            </a:endParaRPr>
          </a:p>
          <a:p>
            <a:pPr indent="0" lvl="0" marL="0" rtl="0" algn="ctr">
              <a:spcBef>
                <a:spcPts val="1600"/>
              </a:spcBef>
              <a:spcAft>
                <a:spcPts val="0"/>
              </a:spcAft>
              <a:buNone/>
            </a:pPr>
            <a:r>
              <a:rPr b="1" lang="en" sz="1600">
                <a:solidFill>
                  <a:schemeClr val="accent5"/>
                </a:solidFill>
              </a:rPr>
              <a:t>Career LaunchPad</a:t>
            </a:r>
            <a:endParaRPr b="1" sz="1600">
              <a:solidFill>
                <a:schemeClr val="accent5"/>
              </a:solidFill>
            </a:endParaRPr>
          </a:p>
          <a:p>
            <a:pPr indent="0" lvl="0" marL="0" rtl="0" algn="ctr">
              <a:spcBef>
                <a:spcPts val="1600"/>
              </a:spcBef>
              <a:spcAft>
                <a:spcPts val="0"/>
              </a:spcAft>
              <a:buNone/>
            </a:pPr>
            <a:r>
              <a:rPr lang="en" sz="1600">
                <a:solidFill>
                  <a:schemeClr val="accent5"/>
                </a:solidFill>
              </a:rPr>
              <a:t>*Supply Fees required</a:t>
            </a:r>
            <a:endParaRPr sz="1600">
              <a:solidFill>
                <a:schemeClr val="accent5"/>
              </a:solidFill>
            </a:endParaRPr>
          </a:p>
          <a:p>
            <a:pPr indent="0" lvl="0" marL="0" rtl="0" algn="l">
              <a:spcBef>
                <a:spcPts val="1600"/>
              </a:spcBef>
              <a:spcAft>
                <a:spcPts val="0"/>
              </a:spcAft>
              <a:buNone/>
            </a:pPr>
            <a:r>
              <a:t/>
            </a:r>
            <a:endParaRPr>
              <a:solidFill>
                <a:srgbClr val="073763"/>
              </a:solidFill>
            </a:endParaRPr>
          </a:p>
          <a:p>
            <a:pPr indent="0" lvl="0" marL="0" rtl="0" algn="l">
              <a:spcBef>
                <a:spcPts val="1600"/>
              </a:spcBef>
              <a:spcAft>
                <a:spcPts val="1600"/>
              </a:spcAft>
              <a:buNone/>
            </a:pPr>
            <a:r>
              <a:rPr lang="en">
                <a:solidFill>
                  <a:srgbClr val="073763"/>
                </a:solidFill>
              </a:rPr>
              <a:t> </a:t>
            </a:r>
            <a:br>
              <a:rPr lang="en">
                <a:solidFill>
                  <a:srgbClr val="073763"/>
                </a:solidFill>
              </a:rPr>
            </a:br>
            <a:br>
              <a:rPr lang="en">
                <a:solidFill>
                  <a:srgbClr val="073763"/>
                </a:solidFill>
              </a:rPr>
            </a:br>
            <a:br>
              <a:rPr lang="en"/>
            </a:br>
            <a:endParaRPr/>
          </a:p>
        </p:txBody>
      </p:sp>
      <p:cxnSp>
        <p:nvCxnSpPr>
          <p:cNvPr id="130" name="Google Shape;130;p21"/>
          <p:cNvCxnSpPr/>
          <p:nvPr/>
        </p:nvCxnSpPr>
        <p:spPr>
          <a:xfrm>
            <a:off x="454500" y="945500"/>
            <a:ext cx="8235000" cy="47100"/>
          </a:xfrm>
          <a:prstGeom prst="straightConnector1">
            <a:avLst/>
          </a:prstGeom>
          <a:noFill/>
          <a:ln cap="flat" cmpd="sng" w="76200">
            <a:solidFill>
              <a:srgbClr val="FFFFFF"/>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